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alibri" panose="020F0502020204030204" pitchFamily="34" charset="0"/>
      <p:regular r:id="rId13"/>
      <p:bold r:id="rId14"/>
      <p:italic r:id="rId15"/>
      <p:boldItalic r:id="rId16"/>
    </p:embeddedFont>
    <p:embeddedFont>
      <p:font typeface="Calibri Light" panose="020F0302020204030204" pitchFamily="34" charset="0"/>
      <p:regular r:id="rId17"/>
      <p:italic r:id="rId18"/>
    </p:embeddedFont>
    <p:embeddedFont>
      <p:font typeface="Inter"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5" d="100"/>
          <a:sy n="95" d="100"/>
        </p:scale>
        <p:origin x="42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9832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455498" y="0"/>
            <a:ext cx="5174901" cy="8229600"/>
          </a:xfrm>
          <a:prstGeom prst="rect">
            <a:avLst/>
          </a:prstGeom>
        </p:spPr>
      </p:pic>
      <p:sp>
        <p:nvSpPr>
          <p:cNvPr id="3" name="Text 0"/>
          <p:cNvSpPr/>
          <p:nvPr/>
        </p:nvSpPr>
        <p:spPr>
          <a:xfrm>
            <a:off x="793790" y="2230874"/>
            <a:ext cx="7556421" cy="2338864"/>
          </a:xfrm>
          <a:prstGeom prst="rect">
            <a:avLst/>
          </a:prstGeom>
          <a:noFill/>
          <a:ln/>
        </p:spPr>
        <p:txBody>
          <a:bodyPr wrap="square" lIns="0" tIns="0" rIns="0" bIns="0" rtlCol="0" anchor="t"/>
          <a:lstStyle/>
          <a:p>
            <a:pPr marL="0" indent="0" algn="l">
              <a:lnSpc>
                <a:spcPts val="6100"/>
              </a:lnSpc>
              <a:buNone/>
            </a:pPr>
            <a:r>
              <a:rPr lang="en-US" sz="4900" b="1" dirty="0">
                <a:solidFill>
                  <a:srgbClr val="F95F88"/>
                </a:solidFill>
                <a:ea typeface="Petrona Bold" pitchFamily="34" charset="-122"/>
                <a:cs typeface="Petrona Bold" pitchFamily="34" charset="-120"/>
              </a:rPr>
              <a:t>Unveiling Deep Learning: From Neurons to Networks</a:t>
            </a:r>
            <a:endParaRPr lang="en-US" sz="4900" dirty="0"/>
          </a:p>
        </p:txBody>
      </p:sp>
      <p:sp>
        <p:nvSpPr>
          <p:cNvPr id="4" name="Text 1"/>
          <p:cNvSpPr/>
          <p:nvPr/>
        </p:nvSpPr>
        <p:spPr>
          <a:xfrm>
            <a:off x="793790" y="4909899"/>
            <a:ext cx="7556421" cy="1088708"/>
          </a:xfrm>
          <a:prstGeom prst="rect">
            <a:avLst/>
          </a:prstGeom>
          <a:noFill/>
          <a:ln/>
        </p:spPr>
        <p:txBody>
          <a:bodyPr wrap="square" lIns="0" tIns="0" rIns="0" bIns="0" rtlCol="0" anchor="t"/>
          <a:lstStyle/>
          <a:p>
            <a:pPr marL="0" indent="0" algn="l">
              <a:lnSpc>
                <a:spcPts val="2850"/>
              </a:lnSpc>
              <a:buNone/>
            </a:pPr>
            <a:r>
              <a:rPr lang="en-US" sz="2800" dirty="0">
                <a:solidFill>
                  <a:srgbClr val="272525"/>
                </a:solidFill>
                <a:latin typeface="+mj-lt"/>
                <a:ea typeface="Inter" pitchFamily="34" charset="-122"/>
                <a:cs typeface="Inter" pitchFamily="34" charset="-120"/>
              </a:rPr>
              <a:t>Embark on a journey to understand the foundational concepts of deep learning, starting with its biological inspirations and progressing to the mechanics of artificial neural networks.</a:t>
            </a:r>
            <a:endParaRPr lang="en-US" sz="2800" dirty="0">
              <a:latin typeface="+mj-l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890826"/>
            <a:ext cx="7963138" cy="779621"/>
          </a:xfrm>
          <a:prstGeom prst="rect">
            <a:avLst/>
          </a:prstGeom>
          <a:noFill/>
          <a:ln/>
        </p:spPr>
        <p:txBody>
          <a:bodyPr wrap="none" lIns="0" tIns="0" rIns="0" bIns="0" rtlCol="0" anchor="t"/>
          <a:lstStyle/>
          <a:p>
            <a:pPr marL="0" indent="0" algn="l">
              <a:lnSpc>
                <a:spcPts val="6100"/>
              </a:lnSpc>
              <a:buNone/>
            </a:pPr>
            <a:r>
              <a:rPr lang="en-US" sz="4900" b="1" dirty="0">
                <a:solidFill>
                  <a:srgbClr val="F95F88"/>
                </a:solidFill>
                <a:latin typeface="Petrona Bold" pitchFamily="34" charset="0"/>
                <a:ea typeface="Petrona Bold" pitchFamily="34" charset="-122"/>
                <a:cs typeface="Petrona Bold" pitchFamily="34" charset="-120"/>
              </a:rPr>
              <a:t>Key Takeaways &amp; Next Steps</a:t>
            </a:r>
            <a:endParaRPr lang="en-US" sz="4900" dirty="0"/>
          </a:p>
        </p:txBody>
      </p:sp>
      <p:sp>
        <p:nvSpPr>
          <p:cNvPr id="3" name="Text 1"/>
          <p:cNvSpPr/>
          <p:nvPr/>
        </p:nvSpPr>
        <p:spPr>
          <a:xfrm>
            <a:off x="793790" y="2124075"/>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Neurons are the foundation:</a:t>
            </a:r>
            <a:r>
              <a:rPr lang="en-US" sz="1750" dirty="0">
                <a:solidFill>
                  <a:srgbClr val="272525"/>
                </a:solidFill>
                <a:latin typeface="Inter" pitchFamily="34" charset="0"/>
                <a:ea typeface="Inter" pitchFamily="34" charset="-122"/>
                <a:cs typeface="Inter" pitchFamily="34" charset="-120"/>
              </a:rPr>
              <a:t> Both biological and artificial neurons are fundamental processing units.</a:t>
            </a:r>
            <a:endParaRPr lang="en-US" sz="1750" dirty="0"/>
          </a:p>
        </p:txBody>
      </p:sp>
      <p:sp>
        <p:nvSpPr>
          <p:cNvPr id="4" name="Text 2"/>
          <p:cNvSpPr/>
          <p:nvPr/>
        </p:nvSpPr>
        <p:spPr>
          <a:xfrm>
            <a:off x="793790" y="2566273"/>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Perceptrons are simple classifiers:</a:t>
            </a:r>
            <a:r>
              <a:rPr lang="en-US" sz="1750" dirty="0">
                <a:solidFill>
                  <a:srgbClr val="272525"/>
                </a:solidFill>
                <a:latin typeface="Inter" pitchFamily="34" charset="0"/>
                <a:ea typeface="Inter" pitchFamily="34" charset="-122"/>
                <a:cs typeface="Inter" pitchFamily="34" charset="-120"/>
              </a:rPr>
              <a:t> The simplest form of a neural network.</a:t>
            </a:r>
            <a:endParaRPr lang="en-US" sz="1750" dirty="0"/>
          </a:p>
        </p:txBody>
      </p:sp>
      <p:sp>
        <p:nvSpPr>
          <p:cNvPr id="5" name="Text 3"/>
          <p:cNvSpPr/>
          <p:nvPr/>
        </p:nvSpPr>
        <p:spPr>
          <a:xfrm>
            <a:off x="793790" y="3008471"/>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Activation functions enable non-linearity:</a:t>
            </a:r>
            <a:r>
              <a:rPr lang="en-US" sz="1750" dirty="0">
                <a:solidFill>
                  <a:srgbClr val="272525"/>
                </a:solidFill>
                <a:latin typeface="Inter" pitchFamily="34" charset="0"/>
                <a:ea typeface="Inter" pitchFamily="34" charset="-122"/>
                <a:cs typeface="Inter" pitchFamily="34" charset="-120"/>
              </a:rPr>
              <a:t> Crucial for learning complex patterns.</a:t>
            </a:r>
            <a:endParaRPr lang="en-US" sz="1750" dirty="0"/>
          </a:p>
        </p:txBody>
      </p:sp>
      <p:sp>
        <p:nvSpPr>
          <p:cNvPr id="6" name="Text 4"/>
          <p:cNvSpPr/>
          <p:nvPr/>
        </p:nvSpPr>
        <p:spPr>
          <a:xfrm>
            <a:off x="793790" y="3450669"/>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Forward propagation is prediction:</a:t>
            </a:r>
            <a:r>
              <a:rPr lang="en-US" sz="1750" dirty="0">
                <a:solidFill>
                  <a:srgbClr val="272525"/>
                </a:solidFill>
                <a:latin typeface="Inter" pitchFamily="34" charset="0"/>
                <a:ea typeface="Inter" pitchFamily="34" charset="-122"/>
                <a:cs typeface="Inter" pitchFamily="34" charset="-120"/>
              </a:rPr>
              <a:t> How input data generates an output.</a:t>
            </a:r>
            <a:endParaRPr lang="en-US" sz="1750" dirty="0"/>
          </a:p>
        </p:txBody>
      </p:sp>
      <p:sp>
        <p:nvSpPr>
          <p:cNvPr id="7" name="Text 5"/>
          <p:cNvSpPr/>
          <p:nvPr/>
        </p:nvSpPr>
        <p:spPr>
          <a:xfrm>
            <a:off x="793790" y="3892868"/>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Loss functions quantify error:</a:t>
            </a:r>
            <a:r>
              <a:rPr lang="en-US" sz="1750" dirty="0">
                <a:solidFill>
                  <a:srgbClr val="272525"/>
                </a:solidFill>
                <a:latin typeface="Inter" pitchFamily="34" charset="0"/>
                <a:ea typeface="Inter" pitchFamily="34" charset="-122"/>
                <a:cs typeface="Inter" pitchFamily="34" charset="-120"/>
              </a:rPr>
              <a:t> Guiding the learning process.</a:t>
            </a:r>
            <a:endParaRPr lang="en-US" sz="1750" dirty="0"/>
          </a:p>
        </p:txBody>
      </p:sp>
      <p:sp>
        <p:nvSpPr>
          <p:cNvPr id="8" name="Text 6"/>
          <p:cNvSpPr/>
          <p:nvPr/>
        </p:nvSpPr>
        <p:spPr>
          <a:xfrm>
            <a:off x="793790" y="4335066"/>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Optimization adjusts parameters:</a:t>
            </a:r>
            <a:r>
              <a:rPr lang="en-US" sz="1750" dirty="0">
                <a:solidFill>
                  <a:srgbClr val="272525"/>
                </a:solidFill>
                <a:latin typeface="Inter" pitchFamily="34" charset="0"/>
                <a:ea typeface="Inter" pitchFamily="34" charset="-122"/>
                <a:cs typeface="Inter" pitchFamily="34" charset="-120"/>
              </a:rPr>
              <a:t> Minimizing loss and improving performance.</a:t>
            </a:r>
            <a:endParaRPr lang="en-US" sz="1750" dirty="0"/>
          </a:p>
        </p:txBody>
      </p:sp>
      <p:sp>
        <p:nvSpPr>
          <p:cNvPr id="9" name="Text 7"/>
          <p:cNvSpPr/>
          <p:nvPr/>
        </p:nvSpPr>
        <p:spPr>
          <a:xfrm>
            <a:off x="793790" y="4777264"/>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Backpropagation is the learning algorithm:</a:t>
            </a:r>
            <a:r>
              <a:rPr lang="en-US" sz="1750" dirty="0">
                <a:solidFill>
                  <a:srgbClr val="272525"/>
                </a:solidFill>
                <a:latin typeface="Inter" pitchFamily="34" charset="0"/>
                <a:ea typeface="Inter" pitchFamily="34" charset="-122"/>
                <a:cs typeface="Inter" pitchFamily="34" charset="-120"/>
              </a:rPr>
              <a:t> Efficiently updating weights.</a:t>
            </a:r>
            <a:endParaRPr lang="en-US" sz="1750" dirty="0"/>
          </a:p>
        </p:txBody>
      </p:sp>
      <p:sp>
        <p:nvSpPr>
          <p:cNvPr id="12" name="Text 9"/>
          <p:cNvSpPr/>
          <p:nvPr/>
        </p:nvSpPr>
        <p:spPr>
          <a:xfrm>
            <a:off x="1637228" y="5678805"/>
            <a:ext cx="3118842" cy="389930"/>
          </a:xfrm>
          <a:prstGeom prst="rect">
            <a:avLst/>
          </a:prstGeom>
          <a:noFill/>
          <a:ln/>
        </p:spPr>
        <p:txBody>
          <a:bodyPr wrap="none" lIns="0" tIns="0" rIns="0" bIns="0" rtlCol="0" anchor="t"/>
          <a:lstStyle/>
          <a:p>
            <a:pPr marL="0" indent="0" algn="l">
              <a:lnSpc>
                <a:spcPts val="3050"/>
              </a:lnSpc>
              <a:buNone/>
            </a:pPr>
            <a:endParaRPr lang="en-US" sz="2450" dirty="0"/>
          </a:p>
        </p:txBody>
      </p:sp>
      <p:sp>
        <p:nvSpPr>
          <p:cNvPr id="13" name="Text 10"/>
          <p:cNvSpPr/>
          <p:nvPr/>
        </p:nvSpPr>
        <p:spPr>
          <a:xfrm>
            <a:off x="1637228" y="6295549"/>
            <a:ext cx="11972568" cy="725805"/>
          </a:xfrm>
          <a:prstGeom prst="rect">
            <a:avLst/>
          </a:prstGeom>
          <a:noFill/>
          <a:ln/>
        </p:spPr>
        <p:txBody>
          <a:bodyPr wrap="square" lIns="0" tIns="0" rIns="0" bIns="0" rtlCol="0" anchor="t"/>
          <a:lstStyle/>
          <a:p>
            <a:pPr marL="0" indent="0" algn="l">
              <a:lnSpc>
                <a:spcPts val="2850"/>
              </a:lnSpc>
              <a:buNone/>
            </a:pPr>
            <a:endParaRPr lang="en-US" sz="1750" dirty="0"/>
          </a:p>
        </p:txBody>
      </p:sp>
      <p:sp>
        <p:nvSpPr>
          <p:cNvPr id="14" name="Rectangle 13"/>
          <p:cNvSpPr/>
          <p:nvPr/>
        </p:nvSpPr>
        <p:spPr>
          <a:xfrm>
            <a:off x="12379569" y="7556360"/>
            <a:ext cx="2250831" cy="673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326833"/>
            <a:ext cx="6237684" cy="779621"/>
          </a:xfrm>
          <a:prstGeom prst="rect">
            <a:avLst/>
          </a:prstGeom>
          <a:noFill/>
          <a:ln/>
        </p:spPr>
        <p:txBody>
          <a:bodyPr wrap="none" lIns="0" tIns="0" rIns="0" bIns="0" rtlCol="0" anchor="t"/>
          <a:lstStyle/>
          <a:p>
            <a:pPr marL="0" indent="0" algn="l">
              <a:lnSpc>
                <a:spcPts val="6100"/>
              </a:lnSpc>
              <a:buNone/>
            </a:pPr>
            <a:r>
              <a:rPr lang="en-US" sz="4800" b="1" dirty="0">
                <a:solidFill>
                  <a:srgbClr val="F95F88"/>
                </a:solidFill>
                <a:latin typeface="Petrona Bold" pitchFamily="34" charset="0"/>
                <a:ea typeface="Petrona Bold" pitchFamily="34" charset="-122"/>
                <a:cs typeface="Petrona Bold" pitchFamily="34" charset="-120"/>
              </a:rPr>
              <a:t>Agenda</a:t>
            </a:r>
            <a:endParaRPr lang="en-US" sz="4800" dirty="0"/>
          </a:p>
        </p:txBody>
      </p:sp>
      <p:sp>
        <p:nvSpPr>
          <p:cNvPr id="3" name="Text 1"/>
          <p:cNvSpPr/>
          <p:nvPr/>
        </p:nvSpPr>
        <p:spPr>
          <a:xfrm>
            <a:off x="793790" y="2560082"/>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2400" dirty="0">
                <a:solidFill>
                  <a:srgbClr val="272525"/>
                </a:solidFill>
                <a:latin typeface="Inter" pitchFamily="34" charset="0"/>
                <a:ea typeface="Inter" pitchFamily="34" charset="-122"/>
                <a:cs typeface="Inter" pitchFamily="34" charset="-120"/>
              </a:rPr>
              <a:t>Biological vs. Artificial Neurons: The Inspiration</a:t>
            </a:r>
            <a:endParaRPr lang="en-US" sz="2400" dirty="0"/>
          </a:p>
        </p:txBody>
      </p:sp>
      <p:sp>
        <p:nvSpPr>
          <p:cNvPr id="4" name="Text 2"/>
          <p:cNvSpPr/>
          <p:nvPr/>
        </p:nvSpPr>
        <p:spPr>
          <a:xfrm>
            <a:off x="793790" y="3002280"/>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2400" dirty="0">
                <a:solidFill>
                  <a:srgbClr val="272525"/>
                </a:solidFill>
                <a:latin typeface="Inter" pitchFamily="34" charset="0"/>
                <a:ea typeface="Inter" pitchFamily="34" charset="-122"/>
                <a:cs typeface="Inter" pitchFamily="34" charset="-120"/>
              </a:rPr>
              <a:t>Perceptrons: The Building Blocks</a:t>
            </a:r>
            <a:endParaRPr lang="en-US" sz="2400" dirty="0"/>
          </a:p>
        </p:txBody>
      </p:sp>
      <p:sp>
        <p:nvSpPr>
          <p:cNvPr id="5" name="Text 3"/>
          <p:cNvSpPr/>
          <p:nvPr/>
        </p:nvSpPr>
        <p:spPr>
          <a:xfrm>
            <a:off x="793790" y="3444478"/>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2400" dirty="0">
                <a:solidFill>
                  <a:srgbClr val="272525"/>
                </a:solidFill>
                <a:latin typeface="Inter" pitchFamily="34" charset="0"/>
                <a:ea typeface="Inter" pitchFamily="34" charset="-122"/>
                <a:cs typeface="Inter" pitchFamily="34" charset="-120"/>
              </a:rPr>
              <a:t>Activation Functions: Sparking Action</a:t>
            </a:r>
            <a:endParaRPr lang="en-US" sz="2400" dirty="0"/>
          </a:p>
        </p:txBody>
      </p:sp>
      <p:sp>
        <p:nvSpPr>
          <p:cNvPr id="6" name="Text 4"/>
          <p:cNvSpPr/>
          <p:nvPr/>
        </p:nvSpPr>
        <p:spPr>
          <a:xfrm>
            <a:off x="793790" y="3886676"/>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2400" dirty="0">
                <a:solidFill>
                  <a:srgbClr val="272525"/>
                </a:solidFill>
                <a:latin typeface="Inter" pitchFamily="34" charset="0"/>
                <a:ea typeface="Inter" pitchFamily="34" charset="-122"/>
                <a:cs typeface="Inter" pitchFamily="34" charset="-120"/>
              </a:rPr>
              <a:t>Forward Propagation: The Flow of Information</a:t>
            </a:r>
            <a:endParaRPr lang="en-US" sz="2400" dirty="0"/>
          </a:p>
        </p:txBody>
      </p:sp>
      <p:sp>
        <p:nvSpPr>
          <p:cNvPr id="7" name="Text 5"/>
          <p:cNvSpPr/>
          <p:nvPr/>
        </p:nvSpPr>
        <p:spPr>
          <a:xfrm>
            <a:off x="793790" y="4328874"/>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2400" dirty="0">
                <a:solidFill>
                  <a:srgbClr val="272525"/>
                </a:solidFill>
                <a:latin typeface="Inter" pitchFamily="34" charset="0"/>
                <a:ea typeface="Inter" pitchFamily="34" charset="-122"/>
                <a:cs typeface="Inter" pitchFamily="34" charset="-120"/>
              </a:rPr>
              <a:t>Loss Functions: Quantifying Error</a:t>
            </a:r>
            <a:endParaRPr lang="en-US" sz="2400" dirty="0"/>
          </a:p>
        </p:txBody>
      </p:sp>
      <p:sp>
        <p:nvSpPr>
          <p:cNvPr id="8" name="Text 6"/>
          <p:cNvSpPr/>
          <p:nvPr/>
        </p:nvSpPr>
        <p:spPr>
          <a:xfrm>
            <a:off x="793790" y="4771073"/>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2400" dirty="0">
                <a:solidFill>
                  <a:srgbClr val="272525"/>
                </a:solidFill>
                <a:latin typeface="Inter" pitchFamily="34" charset="0"/>
                <a:ea typeface="Inter" pitchFamily="34" charset="-122"/>
                <a:cs typeface="Inter" pitchFamily="34" charset="-120"/>
              </a:rPr>
              <a:t>Optimization: Learning from Mistakes</a:t>
            </a:r>
            <a:endParaRPr lang="en-US" sz="2400" dirty="0"/>
          </a:p>
        </p:txBody>
      </p:sp>
      <p:sp>
        <p:nvSpPr>
          <p:cNvPr id="9" name="Text 7"/>
          <p:cNvSpPr/>
          <p:nvPr/>
        </p:nvSpPr>
        <p:spPr>
          <a:xfrm>
            <a:off x="793790" y="5213271"/>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2400" dirty="0">
                <a:solidFill>
                  <a:srgbClr val="272525"/>
                </a:solidFill>
                <a:latin typeface="Inter" pitchFamily="34" charset="0"/>
                <a:ea typeface="Inter" pitchFamily="34" charset="-122"/>
                <a:cs typeface="Inter" pitchFamily="34" charset="-120"/>
              </a:rPr>
              <a:t>Backpropagation: The Learning Algorithm</a:t>
            </a:r>
            <a:endParaRPr lang="en-US" sz="2400" dirty="0"/>
          </a:p>
        </p:txBody>
      </p:sp>
      <p:sp>
        <p:nvSpPr>
          <p:cNvPr id="10" name="Text 8"/>
          <p:cNvSpPr/>
          <p:nvPr/>
        </p:nvSpPr>
        <p:spPr>
          <a:xfrm>
            <a:off x="793790" y="5655469"/>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2400" dirty="0">
                <a:solidFill>
                  <a:srgbClr val="272525"/>
                </a:solidFill>
                <a:latin typeface="Inter" pitchFamily="34" charset="0"/>
                <a:ea typeface="Inter" pitchFamily="34" charset="-122"/>
                <a:cs typeface="Inter" pitchFamily="34" charset="-120"/>
              </a:rPr>
              <a:t>Training Process: Iterative Improvement</a:t>
            </a:r>
            <a:endParaRPr lang="en-US" sz="2400" dirty="0"/>
          </a:p>
        </p:txBody>
      </p:sp>
      <p:sp>
        <p:nvSpPr>
          <p:cNvPr id="11" name="Text 9"/>
          <p:cNvSpPr/>
          <p:nvPr/>
        </p:nvSpPr>
        <p:spPr>
          <a:xfrm>
            <a:off x="793790" y="6097667"/>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2400" dirty="0">
                <a:solidFill>
                  <a:srgbClr val="272525"/>
                </a:solidFill>
                <a:latin typeface="Inter" pitchFamily="34" charset="0"/>
                <a:ea typeface="Inter" pitchFamily="34" charset="-122"/>
                <a:cs typeface="Inter" pitchFamily="34" charset="-120"/>
              </a:rPr>
              <a:t>Overfitting &amp; Underfitting: Common Challenges</a:t>
            </a:r>
            <a:endParaRPr lang="en-US" sz="2400" dirty="0"/>
          </a:p>
        </p:txBody>
      </p:sp>
      <p:sp>
        <p:nvSpPr>
          <p:cNvPr id="12" name="Text 10"/>
          <p:cNvSpPr/>
          <p:nvPr/>
        </p:nvSpPr>
        <p:spPr>
          <a:xfrm>
            <a:off x="793790" y="6539865"/>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2400" dirty="0">
                <a:solidFill>
                  <a:srgbClr val="272525"/>
                </a:solidFill>
                <a:latin typeface="Inter" pitchFamily="34" charset="0"/>
                <a:ea typeface="Inter" pitchFamily="34" charset="-122"/>
                <a:cs typeface="Inter" pitchFamily="34" charset="-120"/>
              </a:rPr>
              <a:t>Key Takeaways &amp; Next Steps</a:t>
            </a:r>
            <a:endParaRPr lang="en-US" sz="2400" dirty="0"/>
          </a:p>
        </p:txBody>
      </p:sp>
      <p:sp>
        <p:nvSpPr>
          <p:cNvPr id="13" name="Rectangle 12"/>
          <p:cNvSpPr/>
          <p:nvPr/>
        </p:nvSpPr>
        <p:spPr>
          <a:xfrm>
            <a:off x="12480053" y="7435780"/>
            <a:ext cx="2150347" cy="793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486608" y="382310"/>
            <a:ext cx="12586297" cy="478036"/>
          </a:xfrm>
          <a:prstGeom prst="rect">
            <a:avLst/>
          </a:prstGeom>
          <a:noFill/>
          <a:ln/>
        </p:spPr>
        <p:txBody>
          <a:bodyPr wrap="none" lIns="0" tIns="0" rIns="0" bIns="0" rtlCol="0" anchor="t"/>
          <a:lstStyle/>
          <a:p>
            <a:pPr marL="0" indent="0" algn="ctr">
              <a:lnSpc>
                <a:spcPts val="3750"/>
              </a:lnSpc>
              <a:buNone/>
            </a:pPr>
            <a:r>
              <a:rPr lang="en-US" sz="3000" b="1" dirty="0">
                <a:solidFill>
                  <a:srgbClr val="F95F88"/>
                </a:solidFill>
                <a:latin typeface="+mj-lt"/>
                <a:ea typeface="Petrona Bold" pitchFamily="34" charset="-122"/>
                <a:cs typeface="Petrona Bold" pitchFamily="34" charset="-120"/>
              </a:rPr>
              <a:t>Biological vs. Artificial Neurons</a:t>
            </a:r>
            <a:endParaRPr lang="en-US" sz="3000" dirty="0">
              <a:latin typeface="+mj-lt"/>
            </a:endParaRPr>
          </a:p>
        </p:txBody>
      </p:sp>
      <p:sp>
        <p:nvSpPr>
          <p:cNvPr id="3" name="Text 1"/>
          <p:cNvSpPr/>
          <p:nvPr/>
        </p:nvSpPr>
        <p:spPr>
          <a:xfrm>
            <a:off x="486608" y="1207770"/>
            <a:ext cx="1911906" cy="238958"/>
          </a:xfrm>
          <a:prstGeom prst="rect">
            <a:avLst/>
          </a:prstGeom>
          <a:noFill/>
          <a:ln/>
        </p:spPr>
        <p:txBody>
          <a:bodyPr wrap="none" lIns="0" tIns="0" rIns="0" bIns="0" rtlCol="0" anchor="t"/>
          <a:lstStyle/>
          <a:p>
            <a:pPr marL="0" indent="0" algn="l">
              <a:lnSpc>
                <a:spcPts val="1850"/>
              </a:lnSpc>
              <a:buNone/>
            </a:pPr>
            <a:r>
              <a:rPr lang="en-US" sz="2400" b="1" dirty="0">
                <a:solidFill>
                  <a:srgbClr val="F95F88"/>
                </a:solidFill>
                <a:latin typeface="+mj-lt"/>
                <a:ea typeface="Petrona Bold" pitchFamily="34" charset="-122"/>
                <a:cs typeface="Petrona Bold" pitchFamily="34" charset="-120"/>
              </a:rPr>
              <a:t>Biological Neuron</a:t>
            </a:r>
            <a:endParaRPr lang="en-US" sz="2400" dirty="0">
              <a:latin typeface="+mj-lt"/>
            </a:endParaRPr>
          </a:p>
        </p:txBody>
      </p:sp>
      <p:sp>
        <p:nvSpPr>
          <p:cNvPr id="4" name="Text 2"/>
          <p:cNvSpPr/>
          <p:nvPr/>
        </p:nvSpPr>
        <p:spPr>
          <a:xfrm>
            <a:off x="486608" y="1585674"/>
            <a:ext cx="6659047" cy="3595698"/>
          </a:xfrm>
          <a:prstGeom prst="rect">
            <a:avLst/>
          </a:prstGeom>
          <a:noFill/>
          <a:ln/>
        </p:spPr>
        <p:txBody>
          <a:bodyPr wrap="square" lIns="0" tIns="0" rIns="0" bIns="0" rtlCol="0" anchor="t"/>
          <a:lstStyle/>
          <a:p>
            <a:pPr marL="0" indent="0" algn="just">
              <a:lnSpc>
                <a:spcPct val="150000"/>
              </a:lnSpc>
              <a:buNone/>
            </a:pPr>
            <a:r>
              <a:rPr lang="en-US" sz="2000" dirty="0">
                <a:solidFill>
                  <a:srgbClr val="272525"/>
                </a:solidFill>
                <a:latin typeface="Inter" pitchFamily="34" charset="0"/>
                <a:ea typeface="Inter" pitchFamily="34" charset="-122"/>
                <a:cs typeface="Inter" pitchFamily="34" charset="-120"/>
              </a:rPr>
              <a:t>Inspired by the human brain, artificial neurons mimic the way our brains process information. Biological neurons receive signals through dendrites, process them in the cell body, and transmit output via axons. This complex biological structure allows for intricate thought and learning.</a:t>
            </a:r>
            <a:endParaRPr lang="en-US" sz="2000" dirty="0"/>
          </a:p>
        </p:txBody>
      </p:sp>
      <p:pic>
        <p:nvPicPr>
          <p:cNvPr id="5" name="Image 0" descr="preencoded.png"/>
          <p:cNvPicPr>
            <a:picLocks noChangeAspect="1"/>
          </p:cNvPicPr>
          <p:nvPr/>
        </p:nvPicPr>
        <p:blipFill>
          <a:blip r:embed="rId3"/>
          <a:stretch>
            <a:fillRect/>
          </a:stretch>
        </p:blipFill>
        <p:spPr>
          <a:xfrm>
            <a:off x="1" y="4612195"/>
            <a:ext cx="7075316" cy="3617405"/>
          </a:xfrm>
          <a:prstGeom prst="rect">
            <a:avLst/>
          </a:prstGeom>
        </p:spPr>
      </p:pic>
      <p:sp>
        <p:nvSpPr>
          <p:cNvPr id="6" name="Text 3"/>
          <p:cNvSpPr/>
          <p:nvPr/>
        </p:nvSpPr>
        <p:spPr>
          <a:xfrm>
            <a:off x="7492365" y="1207770"/>
            <a:ext cx="1911906" cy="238958"/>
          </a:xfrm>
          <a:prstGeom prst="rect">
            <a:avLst/>
          </a:prstGeom>
          <a:noFill/>
          <a:ln/>
        </p:spPr>
        <p:txBody>
          <a:bodyPr wrap="none" lIns="0" tIns="0" rIns="0" bIns="0" rtlCol="0" anchor="t"/>
          <a:lstStyle/>
          <a:p>
            <a:pPr marL="0" indent="0" algn="l">
              <a:lnSpc>
                <a:spcPts val="1850"/>
              </a:lnSpc>
              <a:buNone/>
            </a:pPr>
            <a:r>
              <a:rPr lang="en-US" sz="2400" b="1" dirty="0">
                <a:solidFill>
                  <a:srgbClr val="F95F88"/>
                </a:solidFill>
                <a:latin typeface="+mj-lt"/>
                <a:ea typeface="Petrona Bold" pitchFamily="34" charset="-122"/>
                <a:cs typeface="Petrona Bold" pitchFamily="34" charset="-120"/>
              </a:rPr>
              <a:t>Artificial Neuron</a:t>
            </a:r>
            <a:endParaRPr lang="en-US" sz="2400" dirty="0">
              <a:latin typeface="+mj-lt"/>
            </a:endParaRPr>
          </a:p>
        </p:txBody>
      </p:sp>
      <p:sp>
        <p:nvSpPr>
          <p:cNvPr id="7" name="Text 4"/>
          <p:cNvSpPr/>
          <p:nvPr/>
        </p:nvSpPr>
        <p:spPr>
          <a:xfrm>
            <a:off x="7492365" y="1585672"/>
            <a:ext cx="6659047" cy="2534151"/>
          </a:xfrm>
          <a:prstGeom prst="rect">
            <a:avLst/>
          </a:prstGeom>
          <a:noFill/>
          <a:ln/>
        </p:spPr>
        <p:txBody>
          <a:bodyPr wrap="square" lIns="0" tIns="0" rIns="0" bIns="0" rtlCol="0" anchor="t"/>
          <a:lstStyle/>
          <a:p>
            <a:pPr marL="0" indent="0" algn="l">
              <a:lnSpc>
                <a:spcPct val="150000"/>
              </a:lnSpc>
              <a:buNone/>
            </a:pPr>
            <a:r>
              <a:rPr lang="en-US" sz="2000" dirty="0">
                <a:solidFill>
                  <a:srgbClr val="272525"/>
                </a:solidFill>
                <a:latin typeface="Inter" panose="020B0604020202020204" charset="0"/>
                <a:ea typeface="Inter" panose="020B0604020202020204" charset="0"/>
                <a:cs typeface="Inter" pitchFamily="34" charset="-120"/>
              </a:rPr>
              <a:t>Artificial neurons, or "nodes," receive numerical inputs, apply weights, sum them up, and pass the result through an activation function to produce an output. This simplified model captures the essence of information processing, enabling machines to learn patterns from data.</a:t>
            </a:r>
            <a:endParaRPr lang="en-US" sz="2000" dirty="0">
              <a:latin typeface="Inter" panose="020B0604020202020204" charset="0"/>
              <a:ea typeface="Inter" panose="020B0604020202020204" charset="0"/>
            </a:endParaRPr>
          </a:p>
        </p:txBody>
      </p:sp>
      <p:pic>
        <p:nvPicPr>
          <p:cNvPr id="8" name="Image 1" descr="preencoded.png"/>
          <p:cNvPicPr>
            <a:picLocks noChangeAspect="1"/>
          </p:cNvPicPr>
          <p:nvPr/>
        </p:nvPicPr>
        <p:blipFill>
          <a:blip r:embed="rId4"/>
          <a:stretch>
            <a:fillRect/>
          </a:stretch>
        </p:blipFill>
        <p:spPr>
          <a:xfrm>
            <a:off x="7371784" y="4551902"/>
            <a:ext cx="7148084" cy="3677697"/>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892254"/>
            <a:ext cx="10056495" cy="779621"/>
          </a:xfrm>
          <a:prstGeom prst="rect">
            <a:avLst/>
          </a:prstGeom>
          <a:noFill/>
          <a:ln/>
        </p:spPr>
        <p:txBody>
          <a:bodyPr wrap="none" lIns="0" tIns="0" rIns="0" bIns="0" rtlCol="0" anchor="t"/>
          <a:lstStyle/>
          <a:p>
            <a:pPr marL="0" indent="0" algn="l">
              <a:lnSpc>
                <a:spcPts val="6100"/>
              </a:lnSpc>
              <a:buNone/>
            </a:pPr>
            <a:r>
              <a:rPr lang="en-US" sz="4900" b="1" dirty="0">
                <a:solidFill>
                  <a:srgbClr val="F95F88"/>
                </a:solidFill>
                <a:latin typeface="Petrona Bold" pitchFamily="34" charset="0"/>
                <a:ea typeface="Petrona Bold" pitchFamily="34" charset="-122"/>
                <a:cs typeface="Petrona Bold" pitchFamily="34" charset="-120"/>
              </a:rPr>
              <a:t>Perceptrons: The Simplest Network</a:t>
            </a:r>
            <a:endParaRPr lang="en-US" sz="4900" dirty="0"/>
          </a:p>
        </p:txBody>
      </p:sp>
      <p:sp>
        <p:nvSpPr>
          <p:cNvPr id="3" name="Shape 1"/>
          <p:cNvSpPr/>
          <p:nvPr/>
        </p:nvSpPr>
        <p:spPr>
          <a:xfrm>
            <a:off x="793790" y="2465665"/>
            <a:ext cx="4196358" cy="3890605"/>
          </a:xfrm>
          <a:prstGeom prst="roundRect">
            <a:avLst>
              <a:gd name="adj" fmla="val 3760"/>
            </a:avLst>
          </a:prstGeom>
          <a:solidFill>
            <a:srgbClr val="FDFAF7"/>
          </a:solidFill>
          <a:ln/>
        </p:spPr>
      </p:sp>
      <p:sp>
        <p:nvSpPr>
          <p:cNvPr id="4" name="Shape 2"/>
          <p:cNvSpPr/>
          <p:nvPr/>
        </p:nvSpPr>
        <p:spPr>
          <a:xfrm>
            <a:off x="793790" y="2435185"/>
            <a:ext cx="4196358" cy="121920"/>
          </a:xfrm>
          <a:prstGeom prst="roundRect">
            <a:avLst>
              <a:gd name="adj" fmla="val 78139"/>
            </a:avLst>
          </a:prstGeom>
          <a:solidFill>
            <a:srgbClr val="6237C8"/>
          </a:solidFill>
          <a:ln/>
        </p:spPr>
      </p:sp>
      <p:sp>
        <p:nvSpPr>
          <p:cNvPr id="5" name="Shape 3"/>
          <p:cNvSpPr/>
          <p:nvPr/>
        </p:nvSpPr>
        <p:spPr>
          <a:xfrm>
            <a:off x="2551688" y="2125504"/>
            <a:ext cx="680442" cy="680442"/>
          </a:xfrm>
          <a:prstGeom prst="roundRect">
            <a:avLst>
              <a:gd name="adj" fmla="val 134383"/>
            </a:avLst>
          </a:prstGeom>
          <a:solidFill>
            <a:srgbClr val="6237C8"/>
          </a:solidFill>
          <a:ln/>
        </p:spPr>
      </p:sp>
      <p:pic>
        <p:nvPicPr>
          <p:cNvPr id="6" name="Image 0" descr="preencoded.png"/>
          <p:cNvPicPr>
            <a:picLocks noChangeAspect="1"/>
          </p:cNvPicPr>
          <p:nvPr/>
        </p:nvPicPr>
        <p:blipFill>
          <a:blip r:embed="rId3"/>
          <a:stretch>
            <a:fillRect/>
          </a:stretch>
        </p:blipFill>
        <p:spPr>
          <a:xfrm>
            <a:off x="2755761" y="2295644"/>
            <a:ext cx="272177" cy="340162"/>
          </a:xfrm>
          <a:prstGeom prst="rect">
            <a:avLst/>
          </a:prstGeom>
        </p:spPr>
      </p:pic>
      <p:sp>
        <p:nvSpPr>
          <p:cNvPr id="7" name="Text 4"/>
          <p:cNvSpPr/>
          <p:nvPr/>
        </p:nvSpPr>
        <p:spPr>
          <a:xfrm>
            <a:off x="1051084" y="3032641"/>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Petrona Bold" pitchFamily="34" charset="0"/>
                <a:ea typeface="Petrona Bold" pitchFamily="34" charset="-122"/>
                <a:cs typeface="Petrona Bold" pitchFamily="34" charset="-120"/>
              </a:rPr>
              <a:t>Input &amp; Weights</a:t>
            </a:r>
            <a:endParaRPr lang="en-US" sz="2450" dirty="0"/>
          </a:p>
        </p:txBody>
      </p:sp>
      <p:sp>
        <p:nvSpPr>
          <p:cNvPr id="8" name="Text 5"/>
          <p:cNvSpPr/>
          <p:nvPr/>
        </p:nvSpPr>
        <p:spPr>
          <a:xfrm>
            <a:off x="1051084" y="3558659"/>
            <a:ext cx="3681770" cy="254031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The perceptron takes multiple binary inputs, each multiplied by a corresponding weight. These weights represent the importance of each input, acting as adjustable parameters that the network learns during training.</a:t>
            </a:r>
            <a:endParaRPr lang="en-US" sz="1750" dirty="0"/>
          </a:p>
        </p:txBody>
      </p:sp>
      <p:sp>
        <p:nvSpPr>
          <p:cNvPr id="9" name="Shape 6"/>
          <p:cNvSpPr/>
          <p:nvPr/>
        </p:nvSpPr>
        <p:spPr>
          <a:xfrm>
            <a:off x="5216962" y="2465665"/>
            <a:ext cx="4196358" cy="3890605"/>
          </a:xfrm>
          <a:prstGeom prst="roundRect">
            <a:avLst>
              <a:gd name="adj" fmla="val 3760"/>
            </a:avLst>
          </a:prstGeom>
          <a:solidFill>
            <a:srgbClr val="FDFAF7"/>
          </a:solidFill>
          <a:ln/>
        </p:spPr>
      </p:sp>
      <p:sp>
        <p:nvSpPr>
          <p:cNvPr id="10" name="Shape 7"/>
          <p:cNvSpPr/>
          <p:nvPr/>
        </p:nvSpPr>
        <p:spPr>
          <a:xfrm>
            <a:off x="5216962" y="2435185"/>
            <a:ext cx="4196358" cy="121920"/>
          </a:xfrm>
          <a:prstGeom prst="roundRect">
            <a:avLst>
              <a:gd name="adj" fmla="val 78139"/>
            </a:avLst>
          </a:prstGeom>
          <a:solidFill>
            <a:srgbClr val="6237C8"/>
          </a:solidFill>
          <a:ln/>
        </p:spPr>
      </p:sp>
      <p:sp>
        <p:nvSpPr>
          <p:cNvPr id="11" name="Shape 8"/>
          <p:cNvSpPr/>
          <p:nvPr/>
        </p:nvSpPr>
        <p:spPr>
          <a:xfrm>
            <a:off x="6974860" y="2125504"/>
            <a:ext cx="680442" cy="680442"/>
          </a:xfrm>
          <a:prstGeom prst="roundRect">
            <a:avLst>
              <a:gd name="adj" fmla="val 134383"/>
            </a:avLst>
          </a:prstGeom>
          <a:solidFill>
            <a:srgbClr val="6237C8"/>
          </a:solidFill>
          <a:ln/>
        </p:spPr>
      </p:sp>
      <p:pic>
        <p:nvPicPr>
          <p:cNvPr id="12" name="Image 1" descr="preencoded.png"/>
          <p:cNvPicPr>
            <a:picLocks noChangeAspect="1"/>
          </p:cNvPicPr>
          <p:nvPr/>
        </p:nvPicPr>
        <p:blipFill>
          <a:blip r:embed="rId4"/>
          <a:stretch>
            <a:fillRect/>
          </a:stretch>
        </p:blipFill>
        <p:spPr>
          <a:xfrm>
            <a:off x="7178933" y="2295644"/>
            <a:ext cx="272177" cy="340162"/>
          </a:xfrm>
          <a:prstGeom prst="rect">
            <a:avLst/>
          </a:prstGeom>
        </p:spPr>
      </p:pic>
      <p:sp>
        <p:nvSpPr>
          <p:cNvPr id="13" name="Text 9"/>
          <p:cNvSpPr/>
          <p:nvPr/>
        </p:nvSpPr>
        <p:spPr>
          <a:xfrm>
            <a:off x="5474256" y="3032641"/>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Petrona Bold" pitchFamily="34" charset="0"/>
                <a:ea typeface="Petrona Bold" pitchFamily="34" charset="-122"/>
                <a:cs typeface="Petrona Bold" pitchFamily="34" charset="-120"/>
              </a:rPr>
              <a:t>Summation</a:t>
            </a:r>
            <a:endParaRPr lang="en-US" sz="2450" dirty="0"/>
          </a:p>
        </p:txBody>
      </p:sp>
      <p:sp>
        <p:nvSpPr>
          <p:cNvPr id="14" name="Text 10"/>
          <p:cNvSpPr/>
          <p:nvPr/>
        </p:nvSpPr>
        <p:spPr>
          <a:xfrm>
            <a:off x="5474256" y="3558659"/>
            <a:ext cx="3681770" cy="217741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All weighted inputs are summed together, and a bias term is added. This sum then determines the "activation" level of the neuron before it is passed to the activation function.</a:t>
            </a:r>
            <a:endParaRPr lang="en-US" sz="1750" dirty="0"/>
          </a:p>
        </p:txBody>
      </p:sp>
      <p:sp>
        <p:nvSpPr>
          <p:cNvPr id="15" name="Shape 11"/>
          <p:cNvSpPr/>
          <p:nvPr/>
        </p:nvSpPr>
        <p:spPr>
          <a:xfrm>
            <a:off x="9640133" y="2465665"/>
            <a:ext cx="4196358" cy="3890605"/>
          </a:xfrm>
          <a:prstGeom prst="roundRect">
            <a:avLst>
              <a:gd name="adj" fmla="val 3760"/>
            </a:avLst>
          </a:prstGeom>
          <a:solidFill>
            <a:srgbClr val="FDFAF7"/>
          </a:solidFill>
          <a:ln/>
        </p:spPr>
      </p:sp>
      <p:sp>
        <p:nvSpPr>
          <p:cNvPr id="16" name="Shape 12"/>
          <p:cNvSpPr/>
          <p:nvPr/>
        </p:nvSpPr>
        <p:spPr>
          <a:xfrm>
            <a:off x="9640133" y="2435185"/>
            <a:ext cx="4196358" cy="121920"/>
          </a:xfrm>
          <a:prstGeom prst="roundRect">
            <a:avLst>
              <a:gd name="adj" fmla="val 78139"/>
            </a:avLst>
          </a:prstGeom>
          <a:solidFill>
            <a:srgbClr val="6237C8"/>
          </a:solidFill>
          <a:ln/>
        </p:spPr>
      </p:sp>
      <p:sp>
        <p:nvSpPr>
          <p:cNvPr id="17" name="Shape 13"/>
          <p:cNvSpPr/>
          <p:nvPr/>
        </p:nvSpPr>
        <p:spPr>
          <a:xfrm>
            <a:off x="11398032" y="2125504"/>
            <a:ext cx="680442" cy="680442"/>
          </a:xfrm>
          <a:prstGeom prst="roundRect">
            <a:avLst>
              <a:gd name="adj" fmla="val 134383"/>
            </a:avLst>
          </a:prstGeom>
          <a:solidFill>
            <a:srgbClr val="6237C8"/>
          </a:solidFill>
          <a:ln/>
        </p:spPr>
      </p:sp>
      <p:pic>
        <p:nvPicPr>
          <p:cNvPr id="18" name="Image 2" descr="preencoded.png"/>
          <p:cNvPicPr>
            <a:picLocks noChangeAspect="1"/>
          </p:cNvPicPr>
          <p:nvPr/>
        </p:nvPicPr>
        <p:blipFill>
          <a:blip r:embed="rId5"/>
          <a:stretch>
            <a:fillRect/>
          </a:stretch>
        </p:blipFill>
        <p:spPr>
          <a:xfrm>
            <a:off x="11602105" y="2295644"/>
            <a:ext cx="272177" cy="340162"/>
          </a:xfrm>
          <a:prstGeom prst="rect">
            <a:avLst/>
          </a:prstGeom>
        </p:spPr>
      </p:pic>
      <p:sp>
        <p:nvSpPr>
          <p:cNvPr id="19" name="Text 14"/>
          <p:cNvSpPr/>
          <p:nvPr/>
        </p:nvSpPr>
        <p:spPr>
          <a:xfrm>
            <a:off x="9897427" y="3032641"/>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Petrona Bold" pitchFamily="34" charset="0"/>
                <a:ea typeface="Petrona Bold" pitchFamily="34" charset="-122"/>
                <a:cs typeface="Petrona Bold" pitchFamily="34" charset="-120"/>
              </a:rPr>
              <a:t>Activation Function</a:t>
            </a:r>
            <a:endParaRPr lang="en-US" sz="2450" dirty="0"/>
          </a:p>
        </p:txBody>
      </p:sp>
      <p:sp>
        <p:nvSpPr>
          <p:cNvPr id="20" name="Text 15"/>
          <p:cNvSpPr/>
          <p:nvPr/>
        </p:nvSpPr>
        <p:spPr>
          <a:xfrm>
            <a:off x="9897427" y="3558659"/>
            <a:ext cx="3681770" cy="254031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The sum is fed into a step activation function. If the sum exceeds a certain threshold, the perceptron "fires" and outputs 1; otherwise, it outputs 0. This binary decision makes it a simple classifier.</a:t>
            </a:r>
            <a:endParaRPr lang="en-US" sz="1750" dirty="0"/>
          </a:p>
        </p:txBody>
      </p:sp>
      <p:sp>
        <p:nvSpPr>
          <p:cNvPr id="21" name="Text 16"/>
          <p:cNvSpPr/>
          <p:nvPr/>
        </p:nvSpPr>
        <p:spPr>
          <a:xfrm>
            <a:off x="793790" y="6611422"/>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Invented in 1957, the perceptron was one of the first algorithms for training a single-layer neural network. It's the foundational building block for understanding more complex neural architectures.</a:t>
            </a:r>
            <a:endParaRPr lang="en-US" sz="1750" dirty="0"/>
          </a:p>
        </p:txBody>
      </p:sp>
      <p:sp>
        <p:nvSpPr>
          <p:cNvPr id="22" name="Rectangle 21"/>
          <p:cNvSpPr/>
          <p:nvPr/>
        </p:nvSpPr>
        <p:spPr>
          <a:xfrm>
            <a:off x="12198698" y="7234813"/>
            <a:ext cx="2431701"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29020" y="615791"/>
            <a:ext cx="9996368" cy="715923"/>
          </a:xfrm>
          <a:prstGeom prst="rect">
            <a:avLst/>
          </a:prstGeom>
          <a:noFill/>
          <a:ln/>
        </p:spPr>
        <p:txBody>
          <a:bodyPr wrap="none" lIns="0" tIns="0" rIns="0" bIns="0" rtlCol="0" anchor="t"/>
          <a:lstStyle/>
          <a:p>
            <a:pPr marL="0" indent="0" algn="l">
              <a:lnSpc>
                <a:spcPts val="5600"/>
              </a:lnSpc>
              <a:buNone/>
            </a:pPr>
            <a:r>
              <a:rPr lang="en-US" sz="4500" b="1" dirty="0">
                <a:solidFill>
                  <a:srgbClr val="F95F88"/>
                </a:solidFill>
                <a:latin typeface="Petrona Bold" pitchFamily="34" charset="0"/>
                <a:ea typeface="Petrona Bold" pitchFamily="34" charset="-122"/>
                <a:cs typeface="Petrona Bold" pitchFamily="34" charset="-120"/>
              </a:rPr>
              <a:t>Activation Functions: Sparking Action</a:t>
            </a:r>
            <a:endParaRPr lang="en-US" sz="4500" dirty="0"/>
          </a:p>
        </p:txBody>
      </p:sp>
      <p:sp>
        <p:nvSpPr>
          <p:cNvPr id="3" name="Text 1"/>
          <p:cNvSpPr/>
          <p:nvPr/>
        </p:nvSpPr>
        <p:spPr>
          <a:xfrm>
            <a:off x="729020" y="1748314"/>
            <a:ext cx="13172361" cy="666750"/>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Activation functions introduce non-linearity into the network, allowing it to learn complex patterns and relationships in data. Without them, a neural network would simply be a linear regression model, regardless of its depth.</a:t>
            </a:r>
            <a:endParaRPr lang="en-US" sz="1600" dirty="0"/>
          </a:p>
        </p:txBody>
      </p:sp>
      <p:pic>
        <p:nvPicPr>
          <p:cNvPr id="4" name="Image 0" descr="preencoded.png"/>
          <p:cNvPicPr>
            <a:picLocks noChangeAspect="1"/>
          </p:cNvPicPr>
          <p:nvPr/>
        </p:nvPicPr>
        <p:blipFill>
          <a:blip r:embed="rId3"/>
          <a:stretch>
            <a:fillRect/>
          </a:stretch>
        </p:blipFill>
        <p:spPr>
          <a:xfrm>
            <a:off x="729020" y="2649379"/>
            <a:ext cx="4217194" cy="2606397"/>
          </a:xfrm>
          <a:prstGeom prst="rect">
            <a:avLst/>
          </a:prstGeom>
        </p:spPr>
      </p:pic>
      <p:sp>
        <p:nvSpPr>
          <p:cNvPr id="5" name="Text 2"/>
          <p:cNvSpPr/>
          <p:nvPr/>
        </p:nvSpPr>
        <p:spPr>
          <a:xfrm>
            <a:off x="729020" y="5464016"/>
            <a:ext cx="2864168" cy="358021"/>
          </a:xfrm>
          <a:prstGeom prst="rect">
            <a:avLst/>
          </a:prstGeom>
          <a:noFill/>
          <a:ln/>
        </p:spPr>
        <p:txBody>
          <a:bodyPr wrap="none" lIns="0" tIns="0" rIns="0" bIns="0" rtlCol="0" anchor="t"/>
          <a:lstStyle/>
          <a:p>
            <a:pPr marL="0" indent="0" algn="l">
              <a:lnSpc>
                <a:spcPts val="2800"/>
              </a:lnSpc>
              <a:buNone/>
            </a:pPr>
            <a:r>
              <a:rPr lang="en-US" sz="2250" b="1" dirty="0">
                <a:solidFill>
                  <a:srgbClr val="272525"/>
                </a:solidFill>
                <a:latin typeface="Petrona Bold" pitchFamily="34" charset="0"/>
                <a:ea typeface="Petrona Bold" pitchFamily="34" charset="-122"/>
                <a:cs typeface="Petrona Bold" pitchFamily="34" charset="-120"/>
              </a:rPr>
              <a:t>Sigmoid</a:t>
            </a:r>
            <a:endParaRPr lang="en-US" sz="2250" dirty="0"/>
          </a:p>
        </p:txBody>
      </p:sp>
      <p:sp>
        <p:nvSpPr>
          <p:cNvPr id="6" name="Text 3"/>
          <p:cNvSpPr/>
          <p:nvPr/>
        </p:nvSpPr>
        <p:spPr>
          <a:xfrm>
            <a:off x="729020" y="5946934"/>
            <a:ext cx="4217194" cy="1666875"/>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Compresses values between 0 and 1, useful for binary classification where probabilities are needed. However, it suffers from vanishing gradients for very large or small inputs.</a:t>
            </a:r>
            <a:endParaRPr lang="en-US" sz="1600" dirty="0"/>
          </a:p>
        </p:txBody>
      </p:sp>
      <p:pic>
        <p:nvPicPr>
          <p:cNvPr id="7" name="Image 1" descr="preencoded.png"/>
          <p:cNvPicPr>
            <a:picLocks noChangeAspect="1"/>
          </p:cNvPicPr>
          <p:nvPr/>
        </p:nvPicPr>
        <p:blipFill>
          <a:blip r:embed="rId4"/>
          <a:stretch>
            <a:fillRect/>
          </a:stretch>
        </p:blipFill>
        <p:spPr>
          <a:xfrm>
            <a:off x="5206484" y="2649379"/>
            <a:ext cx="4217313" cy="2606397"/>
          </a:xfrm>
          <a:prstGeom prst="rect">
            <a:avLst/>
          </a:prstGeom>
        </p:spPr>
      </p:pic>
      <p:sp>
        <p:nvSpPr>
          <p:cNvPr id="8" name="Text 4"/>
          <p:cNvSpPr/>
          <p:nvPr/>
        </p:nvSpPr>
        <p:spPr>
          <a:xfrm>
            <a:off x="5206484" y="5464016"/>
            <a:ext cx="3724275" cy="358021"/>
          </a:xfrm>
          <a:prstGeom prst="rect">
            <a:avLst/>
          </a:prstGeom>
          <a:noFill/>
          <a:ln/>
        </p:spPr>
        <p:txBody>
          <a:bodyPr wrap="none" lIns="0" tIns="0" rIns="0" bIns="0" rtlCol="0" anchor="t"/>
          <a:lstStyle/>
          <a:p>
            <a:pPr marL="0" indent="0" algn="l">
              <a:lnSpc>
                <a:spcPts val="2800"/>
              </a:lnSpc>
              <a:buNone/>
            </a:pPr>
            <a:r>
              <a:rPr lang="en-US" sz="2250" b="1" dirty="0">
                <a:solidFill>
                  <a:srgbClr val="272525"/>
                </a:solidFill>
                <a:latin typeface="Petrona Bold" pitchFamily="34" charset="0"/>
                <a:ea typeface="Petrona Bold" pitchFamily="34" charset="-122"/>
                <a:cs typeface="Petrona Bold" pitchFamily="34" charset="-120"/>
              </a:rPr>
              <a:t>ReLU (Rectified Linear Unit)</a:t>
            </a:r>
            <a:endParaRPr lang="en-US" sz="2250" dirty="0"/>
          </a:p>
        </p:txBody>
      </p:sp>
      <p:sp>
        <p:nvSpPr>
          <p:cNvPr id="9" name="Text 5"/>
          <p:cNvSpPr/>
          <p:nvPr/>
        </p:nvSpPr>
        <p:spPr>
          <a:xfrm>
            <a:off x="5206484" y="5946934"/>
            <a:ext cx="4217313" cy="1666875"/>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Outputs the input directly if positive, otherwise zero. Widely popular due to its computational efficiency and ability to mitigate vanishing gradient problems. It’s effective for hidden layers.</a:t>
            </a:r>
            <a:endParaRPr lang="en-US" sz="1600" dirty="0"/>
          </a:p>
        </p:txBody>
      </p:sp>
      <p:pic>
        <p:nvPicPr>
          <p:cNvPr id="10" name="Image 2" descr="preencoded.png"/>
          <p:cNvPicPr>
            <a:picLocks noChangeAspect="1"/>
          </p:cNvPicPr>
          <p:nvPr/>
        </p:nvPicPr>
        <p:blipFill>
          <a:blip r:embed="rId5"/>
          <a:stretch>
            <a:fillRect/>
          </a:stretch>
        </p:blipFill>
        <p:spPr>
          <a:xfrm>
            <a:off x="9684068" y="2649379"/>
            <a:ext cx="4217313" cy="2606397"/>
          </a:xfrm>
          <a:prstGeom prst="rect">
            <a:avLst/>
          </a:prstGeom>
        </p:spPr>
      </p:pic>
      <p:sp>
        <p:nvSpPr>
          <p:cNvPr id="11" name="Text 6"/>
          <p:cNvSpPr/>
          <p:nvPr/>
        </p:nvSpPr>
        <p:spPr>
          <a:xfrm>
            <a:off x="9684068" y="5464016"/>
            <a:ext cx="3519487" cy="358021"/>
          </a:xfrm>
          <a:prstGeom prst="rect">
            <a:avLst/>
          </a:prstGeom>
          <a:noFill/>
          <a:ln/>
        </p:spPr>
        <p:txBody>
          <a:bodyPr wrap="none" lIns="0" tIns="0" rIns="0" bIns="0" rtlCol="0" anchor="t"/>
          <a:lstStyle/>
          <a:p>
            <a:pPr marL="0" indent="0" algn="l">
              <a:lnSpc>
                <a:spcPts val="2800"/>
              </a:lnSpc>
              <a:buNone/>
            </a:pPr>
            <a:r>
              <a:rPr lang="en-US" sz="2250" b="1" dirty="0">
                <a:solidFill>
                  <a:srgbClr val="272525"/>
                </a:solidFill>
                <a:latin typeface="Petrona Bold" pitchFamily="34" charset="0"/>
                <a:ea typeface="Petrona Bold" pitchFamily="34" charset="-122"/>
                <a:cs typeface="Petrona Bold" pitchFamily="34" charset="-120"/>
              </a:rPr>
              <a:t>Tanh (Hyperbolic Tangent)</a:t>
            </a:r>
            <a:endParaRPr lang="en-US" sz="2250" dirty="0"/>
          </a:p>
        </p:txBody>
      </p:sp>
      <p:sp>
        <p:nvSpPr>
          <p:cNvPr id="12" name="Text 7"/>
          <p:cNvSpPr/>
          <p:nvPr/>
        </p:nvSpPr>
        <p:spPr>
          <a:xfrm>
            <a:off x="9684068" y="5946934"/>
            <a:ext cx="4217313" cy="1666875"/>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Similar to Sigmoid but outputs values between -1 and 1. It is zero-centered, which can make training more stable than with Sigmoid. Often used in recurrent neural networks.</a:t>
            </a:r>
            <a:endParaRPr lang="en-US" sz="1600" dirty="0"/>
          </a:p>
        </p:txBody>
      </p:sp>
      <p:sp>
        <p:nvSpPr>
          <p:cNvPr id="13" name="Rectangle 12"/>
          <p:cNvSpPr/>
          <p:nvPr/>
        </p:nvSpPr>
        <p:spPr>
          <a:xfrm>
            <a:off x="12580536" y="7613809"/>
            <a:ext cx="2049864" cy="6157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3427" y="1135856"/>
            <a:ext cx="12555736" cy="739973"/>
          </a:xfrm>
          <a:prstGeom prst="rect">
            <a:avLst/>
          </a:prstGeom>
          <a:noFill/>
          <a:ln/>
        </p:spPr>
        <p:txBody>
          <a:bodyPr wrap="none" lIns="0" tIns="0" rIns="0" bIns="0" rtlCol="0" anchor="t"/>
          <a:lstStyle/>
          <a:p>
            <a:pPr marL="0" indent="0" algn="l">
              <a:lnSpc>
                <a:spcPts val="5800"/>
              </a:lnSpc>
              <a:buNone/>
            </a:pPr>
            <a:r>
              <a:rPr lang="en-US" sz="4650" b="1" dirty="0">
                <a:solidFill>
                  <a:srgbClr val="F95F88"/>
                </a:solidFill>
                <a:latin typeface="Petrona Bold" pitchFamily="34" charset="0"/>
                <a:ea typeface="Petrona Bold" pitchFamily="34" charset="-122"/>
                <a:cs typeface="Petrona Bold" pitchFamily="34" charset="-120"/>
              </a:rPr>
              <a:t>Forward Propagation: The Flow of Information</a:t>
            </a:r>
            <a:endParaRPr lang="en-US" sz="4650" dirty="0"/>
          </a:p>
        </p:txBody>
      </p:sp>
      <p:sp>
        <p:nvSpPr>
          <p:cNvPr id="3" name="Text 1"/>
          <p:cNvSpPr/>
          <p:nvPr/>
        </p:nvSpPr>
        <p:spPr>
          <a:xfrm>
            <a:off x="753427" y="2306360"/>
            <a:ext cx="13123545" cy="688658"/>
          </a:xfrm>
          <a:prstGeom prst="rect">
            <a:avLst/>
          </a:prstGeom>
          <a:noFill/>
          <a:ln/>
        </p:spPr>
        <p:txBody>
          <a:bodyPr wrap="square" lIns="0" tIns="0" rIns="0" bIns="0" rtlCol="0" anchor="t"/>
          <a:lstStyle/>
          <a:p>
            <a:pPr marL="0" indent="0" algn="l">
              <a:lnSpc>
                <a:spcPts val="2700"/>
              </a:lnSpc>
              <a:buNone/>
            </a:pPr>
            <a:r>
              <a:rPr lang="en-US" sz="1650" dirty="0">
                <a:solidFill>
                  <a:srgbClr val="272525"/>
                </a:solidFill>
                <a:latin typeface="Inter" pitchFamily="34" charset="0"/>
                <a:ea typeface="Inter" pitchFamily="34" charset="-122"/>
                <a:cs typeface="Inter" pitchFamily="34" charset="-120"/>
              </a:rPr>
              <a:t>Forward propagation is the process where input data is fed through the neural network, layer by layer, to produce an output prediction. It's the "prediction" phase of the network's operation.</a:t>
            </a:r>
            <a:endParaRPr lang="en-US" sz="1650" dirty="0"/>
          </a:p>
        </p:txBody>
      </p:sp>
      <p:pic>
        <p:nvPicPr>
          <p:cNvPr id="4" name="Image 0" descr="preencoded.png"/>
          <p:cNvPicPr>
            <a:picLocks noChangeAspect="1"/>
          </p:cNvPicPr>
          <p:nvPr/>
        </p:nvPicPr>
        <p:blipFill>
          <a:blip r:embed="rId3"/>
          <a:stretch>
            <a:fillRect/>
          </a:stretch>
        </p:blipFill>
        <p:spPr>
          <a:xfrm>
            <a:off x="753427" y="3237190"/>
            <a:ext cx="4374475" cy="861060"/>
          </a:xfrm>
          <a:prstGeom prst="rect">
            <a:avLst/>
          </a:prstGeom>
        </p:spPr>
      </p:pic>
      <p:sp>
        <p:nvSpPr>
          <p:cNvPr id="5" name="Text 2"/>
          <p:cNvSpPr/>
          <p:nvPr/>
        </p:nvSpPr>
        <p:spPr>
          <a:xfrm>
            <a:off x="968693" y="4313515"/>
            <a:ext cx="2959894" cy="369927"/>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Input Layer</a:t>
            </a:r>
            <a:endParaRPr lang="en-US" sz="2300" dirty="0"/>
          </a:p>
        </p:txBody>
      </p:sp>
      <p:sp>
        <p:nvSpPr>
          <p:cNvPr id="6" name="Text 3"/>
          <p:cNvSpPr/>
          <p:nvPr/>
        </p:nvSpPr>
        <p:spPr>
          <a:xfrm>
            <a:off x="968693" y="4812506"/>
            <a:ext cx="3943945" cy="1377315"/>
          </a:xfrm>
          <a:prstGeom prst="rect">
            <a:avLst/>
          </a:prstGeom>
          <a:noFill/>
          <a:ln/>
        </p:spPr>
        <p:txBody>
          <a:bodyPr wrap="square" lIns="0" tIns="0" rIns="0" bIns="0" rtlCol="0" anchor="t"/>
          <a:lstStyle/>
          <a:p>
            <a:pPr marL="0" indent="0" algn="l">
              <a:lnSpc>
                <a:spcPts val="2700"/>
              </a:lnSpc>
              <a:buNone/>
            </a:pPr>
            <a:r>
              <a:rPr lang="en-US" sz="1650" dirty="0">
                <a:solidFill>
                  <a:srgbClr val="272525"/>
                </a:solidFill>
                <a:latin typeface="Inter" pitchFamily="34" charset="0"/>
                <a:ea typeface="Inter" pitchFamily="34" charset="-122"/>
                <a:cs typeface="Inter" pitchFamily="34" charset="-120"/>
              </a:rPr>
              <a:t>The initial data points (features) are fed into the first layer of the network. Each neuron in this layer represents an input feature.</a:t>
            </a:r>
            <a:endParaRPr lang="en-US" sz="1650" dirty="0"/>
          </a:p>
        </p:txBody>
      </p:sp>
      <p:pic>
        <p:nvPicPr>
          <p:cNvPr id="7" name="Image 1" descr="preencoded.png"/>
          <p:cNvPicPr>
            <a:picLocks noChangeAspect="1"/>
          </p:cNvPicPr>
          <p:nvPr/>
        </p:nvPicPr>
        <p:blipFill>
          <a:blip r:embed="rId4"/>
          <a:stretch>
            <a:fillRect/>
          </a:stretch>
        </p:blipFill>
        <p:spPr>
          <a:xfrm>
            <a:off x="5127903" y="3237190"/>
            <a:ext cx="4374475" cy="861060"/>
          </a:xfrm>
          <a:prstGeom prst="rect">
            <a:avLst/>
          </a:prstGeom>
        </p:spPr>
      </p:pic>
      <p:sp>
        <p:nvSpPr>
          <p:cNvPr id="8" name="Text 4"/>
          <p:cNvSpPr/>
          <p:nvPr/>
        </p:nvSpPr>
        <p:spPr>
          <a:xfrm>
            <a:off x="5343168" y="4313515"/>
            <a:ext cx="2959894" cy="369927"/>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Hidden Layers</a:t>
            </a:r>
            <a:endParaRPr lang="en-US" sz="2300" dirty="0"/>
          </a:p>
        </p:txBody>
      </p:sp>
      <p:sp>
        <p:nvSpPr>
          <p:cNvPr id="9" name="Text 5"/>
          <p:cNvSpPr/>
          <p:nvPr/>
        </p:nvSpPr>
        <p:spPr>
          <a:xfrm>
            <a:off x="5343168" y="4812506"/>
            <a:ext cx="3943945" cy="2065973"/>
          </a:xfrm>
          <a:prstGeom prst="rect">
            <a:avLst/>
          </a:prstGeom>
          <a:noFill/>
          <a:ln/>
        </p:spPr>
        <p:txBody>
          <a:bodyPr wrap="square" lIns="0" tIns="0" rIns="0" bIns="0" rtlCol="0" anchor="t"/>
          <a:lstStyle/>
          <a:p>
            <a:pPr marL="0" indent="0" algn="l">
              <a:lnSpc>
                <a:spcPts val="2700"/>
              </a:lnSpc>
              <a:buNone/>
            </a:pPr>
            <a:r>
              <a:rPr lang="en-US" sz="1650" dirty="0">
                <a:solidFill>
                  <a:srgbClr val="272525"/>
                </a:solidFill>
                <a:latin typeface="Inter" pitchFamily="34" charset="0"/>
                <a:ea typeface="Inter" pitchFamily="34" charset="-122"/>
                <a:cs typeface="Inter" pitchFamily="34" charset="-120"/>
              </a:rPr>
              <a:t>The data passes through one or more hidden layers. In each hidden layer, neurons perform weighted sums of their inputs and apply activation functions. This transforms the data into more abstract representations.</a:t>
            </a:r>
            <a:endParaRPr lang="en-US" sz="1650" dirty="0"/>
          </a:p>
        </p:txBody>
      </p:sp>
      <p:pic>
        <p:nvPicPr>
          <p:cNvPr id="10" name="Image 2" descr="preencoded.png"/>
          <p:cNvPicPr>
            <a:picLocks noChangeAspect="1"/>
          </p:cNvPicPr>
          <p:nvPr/>
        </p:nvPicPr>
        <p:blipFill>
          <a:blip r:embed="rId5"/>
          <a:stretch>
            <a:fillRect/>
          </a:stretch>
        </p:blipFill>
        <p:spPr>
          <a:xfrm>
            <a:off x="9502378" y="3237190"/>
            <a:ext cx="4374594" cy="861060"/>
          </a:xfrm>
          <a:prstGeom prst="rect">
            <a:avLst/>
          </a:prstGeom>
        </p:spPr>
      </p:pic>
      <p:sp>
        <p:nvSpPr>
          <p:cNvPr id="11" name="Text 6"/>
          <p:cNvSpPr/>
          <p:nvPr/>
        </p:nvSpPr>
        <p:spPr>
          <a:xfrm>
            <a:off x="9717643" y="4313515"/>
            <a:ext cx="2959894" cy="369927"/>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Output Layer</a:t>
            </a:r>
            <a:endParaRPr lang="en-US" sz="2300" dirty="0"/>
          </a:p>
        </p:txBody>
      </p:sp>
      <p:sp>
        <p:nvSpPr>
          <p:cNvPr id="12" name="Text 7"/>
          <p:cNvSpPr/>
          <p:nvPr/>
        </p:nvSpPr>
        <p:spPr>
          <a:xfrm>
            <a:off x="9717643" y="4812506"/>
            <a:ext cx="3944064" cy="2065973"/>
          </a:xfrm>
          <a:prstGeom prst="rect">
            <a:avLst/>
          </a:prstGeom>
          <a:noFill/>
          <a:ln/>
        </p:spPr>
        <p:txBody>
          <a:bodyPr wrap="square" lIns="0" tIns="0" rIns="0" bIns="0" rtlCol="0" anchor="t"/>
          <a:lstStyle/>
          <a:p>
            <a:pPr marL="0" indent="0" algn="l">
              <a:lnSpc>
                <a:spcPts val="2700"/>
              </a:lnSpc>
              <a:buNone/>
            </a:pPr>
            <a:r>
              <a:rPr lang="en-US" sz="1650" dirty="0">
                <a:solidFill>
                  <a:srgbClr val="272525"/>
                </a:solidFill>
                <a:latin typeface="Inter" pitchFamily="34" charset="0"/>
                <a:ea typeface="Inter" pitchFamily="34" charset="-122"/>
                <a:cs typeface="Inter" pitchFamily="34" charset="-120"/>
              </a:rPr>
              <a:t>The final layer produces the network's prediction. The type of activation function in the output layer depends on the problem (e.g., Sigmoid for binary classification, Softmax for multi-class classification).</a:t>
            </a:r>
            <a:endParaRPr lang="en-US" sz="1650" dirty="0"/>
          </a:p>
        </p:txBody>
      </p:sp>
      <p:sp>
        <p:nvSpPr>
          <p:cNvPr id="13" name="Rectangle 12"/>
          <p:cNvSpPr/>
          <p:nvPr/>
        </p:nvSpPr>
        <p:spPr>
          <a:xfrm>
            <a:off x="12600633" y="7566409"/>
            <a:ext cx="2029767" cy="6631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2458"/>
          </a:xfrm>
          <a:prstGeom prst="rect">
            <a:avLst/>
          </a:prstGeom>
        </p:spPr>
      </p:pic>
      <p:sp>
        <p:nvSpPr>
          <p:cNvPr id="3" name="Text 0"/>
          <p:cNvSpPr/>
          <p:nvPr/>
        </p:nvSpPr>
        <p:spPr>
          <a:xfrm>
            <a:off x="605195" y="475536"/>
            <a:ext cx="7933611" cy="1188720"/>
          </a:xfrm>
          <a:prstGeom prst="rect">
            <a:avLst/>
          </a:prstGeom>
          <a:noFill/>
          <a:ln/>
        </p:spPr>
        <p:txBody>
          <a:bodyPr wrap="square" lIns="0" tIns="0" rIns="0" bIns="0" rtlCol="0" anchor="t"/>
          <a:lstStyle/>
          <a:p>
            <a:pPr marL="0" indent="0" algn="l">
              <a:lnSpc>
                <a:spcPts val="4650"/>
              </a:lnSpc>
              <a:buNone/>
            </a:pPr>
            <a:r>
              <a:rPr lang="en-US" sz="3700" b="1" dirty="0">
                <a:solidFill>
                  <a:srgbClr val="F95F88"/>
                </a:solidFill>
                <a:latin typeface="Petrona Bold" pitchFamily="34" charset="0"/>
                <a:ea typeface="Petrona Bold" pitchFamily="34" charset="-122"/>
                <a:cs typeface="Petrona Bold" pitchFamily="34" charset="-120"/>
              </a:rPr>
              <a:t>Loss Functions: Measuring Model Error</a:t>
            </a:r>
            <a:endParaRPr lang="en-US" sz="3700" dirty="0"/>
          </a:p>
        </p:txBody>
      </p:sp>
      <p:sp>
        <p:nvSpPr>
          <p:cNvPr id="4" name="Text 1"/>
          <p:cNvSpPr/>
          <p:nvPr/>
        </p:nvSpPr>
        <p:spPr>
          <a:xfrm>
            <a:off x="605195" y="1923574"/>
            <a:ext cx="7933611" cy="829747"/>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A loss function quantifies how well the neural network is performing by measuring the discrepancy between the network's predictions and the actual target values. The goal during training is to minimize this loss.</a:t>
            </a:r>
            <a:endParaRPr lang="en-US" sz="1350" dirty="0"/>
          </a:p>
        </p:txBody>
      </p:sp>
      <p:sp>
        <p:nvSpPr>
          <p:cNvPr id="5" name="Shape 2"/>
          <p:cNvSpPr/>
          <p:nvPr/>
        </p:nvSpPr>
        <p:spPr>
          <a:xfrm>
            <a:off x="605195" y="2947868"/>
            <a:ext cx="7933611" cy="2253853"/>
          </a:xfrm>
          <a:prstGeom prst="roundRect">
            <a:avLst>
              <a:gd name="adj" fmla="val 4868"/>
            </a:avLst>
          </a:prstGeom>
          <a:solidFill>
            <a:srgbClr val="FDFAF7"/>
          </a:solidFill>
          <a:ln w="22860">
            <a:solidFill>
              <a:srgbClr val="5E98F1"/>
            </a:solidFill>
            <a:prstDash val="solid"/>
          </a:ln>
        </p:spPr>
      </p:sp>
      <p:sp>
        <p:nvSpPr>
          <p:cNvPr id="6" name="Shape 3"/>
          <p:cNvSpPr/>
          <p:nvPr/>
        </p:nvSpPr>
        <p:spPr>
          <a:xfrm>
            <a:off x="582335" y="2947868"/>
            <a:ext cx="91440" cy="2253853"/>
          </a:xfrm>
          <a:prstGeom prst="roundRect">
            <a:avLst>
              <a:gd name="adj" fmla="val 79431"/>
            </a:avLst>
          </a:prstGeom>
          <a:solidFill>
            <a:srgbClr val="5E98F1"/>
          </a:solidFill>
          <a:ln/>
        </p:spPr>
      </p:sp>
      <p:sp>
        <p:nvSpPr>
          <p:cNvPr id="7" name="Text 4"/>
          <p:cNvSpPr/>
          <p:nvPr/>
        </p:nvSpPr>
        <p:spPr>
          <a:xfrm>
            <a:off x="869513" y="3143607"/>
            <a:ext cx="2926675" cy="297180"/>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Petrona Bold" pitchFamily="34" charset="0"/>
                <a:ea typeface="Petrona Bold" pitchFamily="34" charset="-122"/>
                <a:cs typeface="Petrona Bold" pitchFamily="34" charset="-120"/>
              </a:rPr>
              <a:t>Mean Squared Error (MSE)</a:t>
            </a:r>
            <a:endParaRPr lang="en-US" sz="1850" dirty="0"/>
          </a:p>
        </p:txBody>
      </p:sp>
      <p:sp>
        <p:nvSpPr>
          <p:cNvPr id="8" name="Text 5"/>
          <p:cNvSpPr/>
          <p:nvPr/>
        </p:nvSpPr>
        <p:spPr>
          <a:xfrm>
            <a:off x="869513" y="3544491"/>
            <a:ext cx="7473553" cy="553164"/>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Commonly used for regression problems. It calculates the average of the squared differences between predicted and actual values. Penalizes larger errors more heavily.</a:t>
            </a:r>
            <a:endParaRPr lang="en-US" sz="1350" dirty="0"/>
          </a:p>
        </p:txBody>
      </p:sp>
      <p:sp>
        <p:nvSpPr>
          <p:cNvPr id="9" name="Text 6"/>
          <p:cNvSpPr/>
          <p:nvPr/>
        </p:nvSpPr>
        <p:spPr>
          <a:xfrm>
            <a:off x="869513" y="4316492"/>
            <a:ext cx="7473553" cy="689491"/>
          </a:xfrm>
          <a:prstGeom prst="rect">
            <a:avLst/>
          </a:prstGeom>
          <a:noFill/>
          <a:ln/>
        </p:spPr>
        <p:txBody>
          <a:bodyPr wrap="square" lIns="0" tIns="0" rIns="0" bIns="0" rtlCol="0" anchor="t"/>
          <a:lstStyle/>
          <a:p>
            <a:pPr marL="0" indent="0" algn="l">
              <a:lnSpc>
                <a:spcPts val="2450"/>
              </a:lnSpc>
              <a:buNone/>
            </a:pPr>
            <a:endParaRPr lang="en-US" sz="1500" dirty="0"/>
          </a:p>
        </p:txBody>
      </p:sp>
      <p:pic>
        <p:nvPicPr>
          <p:cNvPr id="10" name="Image 1" descr="preencoded.png"/>
          <p:cNvPicPr>
            <a:picLocks noChangeAspect="1"/>
          </p:cNvPicPr>
          <p:nvPr/>
        </p:nvPicPr>
        <p:blipFill>
          <a:blip r:embed="rId4"/>
          <a:stretch>
            <a:fillRect/>
          </a:stretch>
        </p:blipFill>
        <p:spPr>
          <a:xfrm>
            <a:off x="869513" y="4221456"/>
            <a:ext cx="7473553" cy="804624"/>
          </a:xfrm>
          <a:prstGeom prst="rect">
            <a:avLst/>
          </a:prstGeom>
        </p:spPr>
      </p:pic>
      <p:sp>
        <p:nvSpPr>
          <p:cNvPr id="11" name="Shape 7"/>
          <p:cNvSpPr/>
          <p:nvPr/>
        </p:nvSpPr>
        <p:spPr>
          <a:xfrm>
            <a:off x="605195" y="5374600"/>
            <a:ext cx="7933611" cy="2382322"/>
          </a:xfrm>
          <a:prstGeom prst="roundRect">
            <a:avLst>
              <a:gd name="adj" fmla="val 4606"/>
            </a:avLst>
          </a:prstGeom>
          <a:solidFill>
            <a:srgbClr val="FDFAF7"/>
          </a:solidFill>
          <a:ln w="22860">
            <a:solidFill>
              <a:srgbClr val="5CC97B"/>
            </a:solidFill>
            <a:prstDash val="solid"/>
          </a:ln>
        </p:spPr>
      </p:sp>
      <p:sp>
        <p:nvSpPr>
          <p:cNvPr id="12" name="Shape 8"/>
          <p:cNvSpPr/>
          <p:nvPr/>
        </p:nvSpPr>
        <p:spPr>
          <a:xfrm>
            <a:off x="582335" y="5374600"/>
            <a:ext cx="91440" cy="2382322"/>
          </a:xfrm>
          <a:prstGeom prst="roundRect">
            <a:avLst>
              <a:gd name="adj" fmla="val 79431"/>
            </a:avLst>
          </a:prstGeom>
          <a:solidFill>
            <a:srgbClr val="5CC97B"/>
          </a:solidFill>
          <a:ln/>
        </p:spPr>
      </p:sp>
      <p:sp>
        <p:nvSpPr>
          <p:cNvPr id="13" name="Text 9"/>
          <p:cNvSpPr/>
          <p:nvPr/>
        </p:nvSpPr>
        <p:spPr>
          <a:xfrm>
            <a:off x="869513" y="5570339"/>
            <a:ext cx="2377797" cy="297180"/>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Petrona Bold" pitchFamily="34" charset="0"/>
                <a:ea typeface="Petrona Bold" pitchFamily="34" charset="-122"/>
                <a:cs typeface="Petrona Bold" pitchFamily="34" charset="-120"/>
              </a:rPr>
              <a:t>Cross-Entropy Loss</a:t>
            </a:r>
            <a:endParaRPr lang="en-US" sz="1850" dirty="0"/>
          </a:p>
        </p:txBody>
      </p:sp>
      <p:sp>
        <p:nvSpPr>
          <p:cNvPr id="14" name="Text 10"/>
          <p:cNvSpPr/>
          <p:nvPr/>
        </p:nvSpPr>
        <p:spPr>
          <a:xfrm>
            <a:off x="869513" y="5971223"/>
            <a:ext cx="7473553" cy="829747"/>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Primarily used for classification problems. It measures the dissimilarity between two probability distributions: the predicted probabilities and the true labels. Lower values indicate better performance.</a:t>
            </a:r>
            <a:endParaRPr lang="en-US" sz="1350" dirty="0"/>
          </a:p>
        </p:txBody>
      </p:sp>
      <p:sp>
        <p:nvSpPr>
          <p:cNvPr id="15" name="Text 11"/>
          <p:cNvSpPr/>
          <p:nvPr/>
        </p:nvSpPr>
        <p:spPr>
          <a:xfrm>
            <a:off x="869513" y="7019806"/>
            <a:ext cx="7473553" cy="541377"/>
          </a:xfrm>
          <a:prstGeom prst="rect">
            <a:avLst/>
          </a:prstGeom>
          <a:noFill/>
          <a:ln/>
        </p:spPr>
        <p:txBody>
          <a:bodyPr wrap="square" lIns="0" tIns="0" rIns="0" bIns="0" rtlCol="0" anchor="t"/>
          <a:lstStyle/>
          <a:p>
            <a:pPr marL="0" indent="0" algn="l">
              <a:lnSpc>
                <a:spcPts val="2450"/>
              </a:lnSpc>
              <a:buNone/>
            </a:pPr>
            <a:endParaRPr lang="en-US" sz="1500" dirty="0"/>
          </a:p>
        </p:txBody>
      </p:sp>
      <p:pic>
        <p:nvPicPr>
          <p:cNvPr id="16" name="Image 2" descr="preencoded.png"/>
          <p:cNvPicPr>
            <a:picLocks noChangeAspect="1"/>
          </p:cNvPicPr>
          <p:nvPr/>
        </p:nvPicPr>
        <p:blipFill>
          <a:blip r:embed="rId5"/>
          <a:stretch>
            <a:fillRect/>
          </a:stretch>
        </p:blipFill>
        <p:spPr>
          <a:xfrm>
            <a:off x="869513" y="7019806"/>
            <a:ext cx="7473553" cy="541377"/>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62119" y="686872"/>
            <a:ext cx="10479643" cy="748546"/>
          </a:xfrm>
          <a:prstGeom prst="rect">
            <a:avLst/>
          </a:prstGeom>
          <a:noFill/>
          <a:ln/>
        </p:spPr>
        <p:txBody>
          <a:bodyPr wrap="none" lIns="0" tIns="0" rIns="0" bIns="0" rtlCol="0" anchor="t"/>
          <a:lstStyle/>
          <a:p>
            <a:pPr marL="0" indent="0" algn="l">
              <a:lnSpc>
                <a:spcPts val="5850"/>
              </a:lnSpc>
              <a:buNone/>
            </a:pPr>
            <a:r>
              <a:rPr lang="en-US" sz="4700" b="1" dirty="0">
                <a:solidFill>
                  <a:srgbClr val="F95F88"/>
                </a:solidFill>
                <a:latin typeface="Petrona Bold" pitchFamily="34" charset="0"/>
                <a:ea typeface="Petrona Bold" pitchFamily="34" charset="-122"/>
                <a:cs typeface="Petrona Bold" pitchFamily="34" charset="-120"/>
              </a:rPr>
              <a:t>Optimization: Learning from Mistakes</a:t>
            </a:r>
            <a:endParaRPr lang="en-US" sz="4700" dirty="0"/>
          </a:p>
        </p:txBody>
      </p:sp>
      <p:sp>
        <p:nvSpPr>
          <p:cNvPr id="3" name="Text 1"/>
          <p:cNvSpPr/>
          <p:nvPr/>
        </p:nvSpPr>
        <p:spPr>
          <a:xfrm>
            <a:off x="762119" y="1870829"/>
            <a:ext cx="13106162" cy="696754"/>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Inter" pitchFamily="34" charset="0"/>
                <a:ea typeface="Inter" pitchFamily="34" charset="-122"/>
                <a:cs typeface="Inter" pitchFamily="34" charset="-120"/>
              </a:rPr>
              <a:t>Optimization algorithms adjust the network's internal parameters (weights and biases) based on the calculated loss, aiming to minimize it. This iterative process allows the network to "learn" from its errors.</a:t>
            </a:r>
            <a:endParaRPr lang="en-US" sz="1700" dirty="0"/>
          </a:p>
        </p:txBody>
      </p:sp>
      <p:sp>
        <p:nvSpPr>
          <p:cNvPr id="4" name="Shape 2"/>
          <p:cNvSpPr/>
          <p:nvPr/>
        </p:nvSpPr>
        <p:spPr>
          <a:xfrm>
            <a:off x="7299960" y="2812494"/>
            <a:ext cx="30480" cy="4730115"/>
          </a:xfrm>
          <a:prstGeom prst="roundRect">
            <a:avLst>
              <a:gd name="adj" fmla="val 300057"/>
            </a:avLst>
          </a:prstGeom>
          <a:solidFill>
            <a:srgbClr val="C6BDDA"/>
          </a:solidFill>
          <a:ln/>
        </p:spPr>
      </p:sp>
      <p:sp>
        <p:nvSpPr>
          <p:cNvPr id="5" name="Shape 3"/>
          <p:cNvSpPr/>
          <p:nvPr/>
        </p:nvSpPr>
        <p:spPr>
          <a:xfrm>
            <a:off x="6447532" y="3042166"/>
            <a:ext cx="653177" cy="30480"/>
          </a:xfrm>
          <a:prstGeom prst="roundRect">
            <a:avLst>
              <a:gd name="adj" fmla="val 300057"/>
            </a:avLst>
          </a:prstGeom>
          <a:solidFill>
            <a:srgbClr val="C6BDDA"/>
          </a:solidFill>
          <a:ln/>
        </p:spPr>
      </p:sp>
      <p:sp>
        <p:nvSpPr>
          <p:cNvPr id="6" name="Shape 4"/>
          <p:cNvSpPr/>
          <p:nvPr/>
        </p:nvSpPr>
        <p:spPr>
          <a:xfrm>
            <a:off x="7070229" y="2812494"/>
            <a:ext cx="489942" cy="489942"/>
          </a:xfrm>
          <a:prstGeom prst="roundRect">
            <a:avLst>
              <a:gd name="adj" fmla="val 18667"/>
            </a:avLst>
          </a:prstGeom>
          <a:solidFill>
            <a:srgbClr val="E0D7F4"/>
          </a:solidFill>
          <a:ln w="7620">
            <a:solidFill>
              <a:srgbClr val="C6BDDA"/>
            </a:solidFill>
            <a:prstDash val="solid"/>
          </a:ln>
        </p:spPr>
      </p:sp>
      <p:sp>
        <p:nvSpPr>
          <p:cNvPr id="7" name="Text 5"/>
          <p:cNvSpPr/>
          <p:nvPr/>
        </p:nvSpPr>
        <p:spPr>
          <a:xfrm>
            <a:off x="7135535" y="2832854"/>
            <a:ext cx="359212" cy="449104"/>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etrona Bold" pitchFamily="34" charset="0"/>
                <a:ea typeface="Petrona Bold" pitchFamily="34" charset="-122"/>
                <a:cs typeface="Petrona Bold" pitchFamily="34" charset="-120"/>
              </a:rPr>
              <a:t>1</a:t>
            </a:r>
            <a:endParaRPr lang="en-US" sz="2800" dirty="0"/>
          </a:p>
        </p:txBody>
      </p:sp>
      <p:sp>
        <p:nvSpPr>
          <p:cNvPr id="8" name="Text 6"/>
          <p:cNvSpPr/>
          <p:nvPr/>
        </p:nvSpPr>
        <p:spPr>
          <a:xfrm>
            <a:off x="3232428" y="2887266"/>
            <a:ext cx="2994065" cy="374213"/>
          </a:xfrm>
          <a:prstGeom prst="rect">
            <a:avLst/>
          </a:prstGeom>
          <a:noFill/>
          <a:ln/>
        </p:spPr>
        <p:txBody>
          <a:bodyPr wrap="none" lIns="0" tIns="0" rIns="0" bIns="0" rtlCol="0" anchor="t"/>
          <a:lstStyle/>
          <a:p>
            <a:pPr marL="0" indent="0" algn="r">
              <a:lnSpc>
                <a:spcPts val="2900"/>
              </a:lnSpc>
              <a:buNone/>
            </a:pPr>
            <a:r>
              <a:rPr lang="en-US" sz="2350" b="1" dirty="0">
                <a:solidFill>
                  <a:srgbClr val="272525"/>
                </a:solidFill>
                <a:latin typeface="Petrona Bold" pitchFamily="34" charset="0"/>
                <a:ea typeface="Petrona Bold" pitchFamily="34" charset="-122"/>
                <a:cs typeface="Petrona Bold" pitchFamily="34" charset="-120"/>
              </a:rPr>
              <a:t>Gradient Descent</a:t>
            </a:r>
            <a:endParaRPr lang="en-US" sz="2350" dirty="0"/>
          </a:p>
        </p:txBody>
      </p:sp>
      <p:sp>
        <p:nvSpPr>
          <p:cNvPr id="9" name="Text 7"/>
          <p:cNvSpPr/>
          <p:nvPr/>
        </p:nvSpPr>
        <p:spPr>
          <a:xfrm>
            <a:off x="762119" y="3392091"/>
            <a:ext cx="5464373" cy="1741884"/>
          </a:xfrm>
          <a:prstGeom prst="rect">
            <a:avLst/>
          </a:prstGeom>
          <a:noFill/>
          <a:ln/>
        </p:spPr>
        <p:txBody>
          <a:bodyPr wrap="square" lIns="0" tIns="0" rIns="0" bIns="0" rtlCol="0" anchor="t"/>
          <a:lstStyle/>
          <a:p>
            <a:pPr marL="0" indent="0" algn="r">
              <a:lnSpc>
                <a:spcPts val="2700"/>
              </a:lnSpc>
              <a:buNone/>
            </a:pPr>
            <a:r>
              <a:rPr lang="en-US" sz="1700" dirty="0">
                <a:solidFill>
                  <a:srgbClr val="272525"/>
                </a:solidFill>
                <a:latin typeface="Inter" pitchFamily="34" charset="0"/>
                <a:ea typeface="Inter" pitchFamily="34" charset="-122"/>
                <a:cs typeface="Inter" pitchFamily="34" charset="-120"/>
              </a:rPr>
              <a:t>The most fundamental optimization algorithm. It calculates the gradient of the loss function with respect to each parameter and moves in the direction opposite to the gradient, incrementally reducing the loss.</a:t>
            </a:r>
            <a:endParaRPr lang="en-US" sz="1700" dirty="0"/>
          </a:p>
        </p:txBody>
      </p:sp>
      <p:sp>
        <p:nvSpPr>
          <p:cNvPr id="10" name="Shape 8"/>
          <p:cNvSpPr/>
          <p:nvPr/>
        </p:nvSpPr>
        <p:spPr>
          <a:xfrm>
            <a:off x="7529691" y="4348520"/>
            <a:ext cx="653177" cy="30480"/>
          </a:xfrm>
          <a:prstGeom prst="roundRect">
            <a:avLst>
              <a:gd name="adj" fmla="val 300057"/>
            </a:avLst>
          </a:prstGeom>
          <a:solidFill>
            <a:srgbClr val="C6BDDA"/>
          </a:solidFill>
          <a:ln/>
        </p:spPr>
      </p:sp>
      <p:sp>
        <p:nvSpPr>
          <p:cNvPr id="11" name="Shape 9"/>
          <p:cNvSpPr/>
          <p:nvPr/>
        </p:nvSpPr>
        <p:spPr>
          <a:xfrm>
            <a:off x="7070229" y="4118848"/>
            <a:ext cx="489942" cy="489942"/>
          </a:xfrm>
          <a:prstGeom prst="roundRect">
            <a:avLst>
              <a:gd name="adj" fmla="val 18667"/>
            </a:avLst>
          </a:prstGeom>
          <a:solidFill>
            <a:srgbClr val="E0D7F4"/>
          </a:solidFill>
          <a:ln w="7620">
            <a:solidFill>
              <a:srgbClr val="C6BDDA"/>
            </a:solidFill>
            <a:prstDash val="solid"/>
          </a:ln>
        </p:spPr>
      </p:sp>
      <p:sp>
        <p:nvSpPr>
          <p:cNvPr id="12" name="Text 10"/>
          <p:cNvSpPr/>
          <p:nvPr/>
        </p:nvSpPr>
        <p:spPr>
          <a:xfrm>
            <a:off x="7135535" y="4139208"/>
            <a:ext cx="359212" cy="449104"/>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etrona Bold" pitchFamily="34" charset="0"/>
                <a:ea typeface="Petrona Bold" pitchFamily="34" charset="-122"/>
                <a:cs typeface="Petrona Bold" pitchFamily="34" charset="-120"/>
              </a:rPr>
              <a:t>2</a:t>
            </a:r>
            <a:endParaRPr lang="en-US" sz="2800" dirty="0"/>
          </a:p>
        </p:txBody>
      </p:sp>
      <p:sp>
        <p:nvSpPr>
          <p:cNvPr id="13" name="Text 11"/>
          <p:cNvSpPr/>
          <p:nvPr/>
        </p:nvSpPr>
        <p:spPr>
          <a:xfrm>
            <a:off x="8403908" y="4193619"/>
            <a:ext cx="2994065" cy="374213"/>
          </a:xfrm>
          <a:prstGeom prst="rect">
            <a:avLst/>
          </a:prstGeom>
          <a:noFill/>
          <a:ln/>
        </p:spPr>
        <p:txBody>
          <a:bodyPr wrap="none" lIns="0" tIns="0" rIns="0" bIns="0" rtlCol="0" anchor="t"/>
          <a:lstStyle/>
          <a:p>
            <a:pPr marL="0" indent="0" algn="l">
              <a:lnSpc>
                <a:spcPts val="2900"/>
              </a:lnSpc>
              <a:buNone/>
            </a:pPr>
            <a:r>
              <a:rPr lang="en-US" sz="2350" b="1" dirty="0">
                <a:solidFill>
                  <a:srgbClr val="272525"/>
                </a:solidFill>
                <a:latin typeface="Petrona Bold" pitchFamily="34" charset="0"/>
                <a:ea typeface="Petrona Bold" pitchFamily="34" charset="-122"/>
                <a:cs typeface="Petrona Bold" pitchFamily="34" charset="-120"/>
              </a:rPr>
              <a:t>Learning Rate</a:t>
            </a:r>
            <a:endParaRPr lang="en-US" sz="2350" dirty="0"/>
          </a:p>
        </p:txBody>
      </p:sp>
      <p:sp>
        <p:nvSpPr>
          <p:cNvPr id="14" name="Text 12"/>
          <p:cNvSpPr/>
          <p:nvPr/>
        </p:nvSpPr>
        <p:spPr>
          <a:xfrm>
            <a:off x="8403908" y="4698444"/>
            <a:ext cx="5464373" cy="1393508"/>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Inter" pitchFamily="34" charset="0"/>
                <a:ea typeface="Inter" pitchFamily="34" charset="-122"/>
                <a:cs typeface="Inter" pitchFamily="34" charset="-120"/>
              </a:rPr>
              <a:t>A crucial hyperparameter that controls the step size taken during each iteration of gradient descent. A well-tuned learning rate is vital for efficient convergence without overshooting the minimum.</a:t>
            </a:r>
            <a:endParaRPr lang="en-US" sz="1700" dirty="0"/>
          </a:p>
        </p:txBody>
      </p:sp>
      <p:sp>
        <p:nvSpPr>
          <p:cNvPr id="15" name="Shape 13"/>
          <p:cNvSpPr/>
          <p:nvPr/>
        </p:nvSpPr>
        <p:spPr>
          <a:xfrm>
            <a:off x="6447532" y="5799058"/>
            <a:ext cx="653177" cy="30480"/>
          </a:xfrm>
          <a:prstGeom prst="roundRect">
            <a:avLst>
              <a:gd name="adj" fmla="val 300057"/>
            </a:avLst>
          </a:prstGeom>
          <a:solidFill>
            <a:srgbClr val="C6BDDA"/>
          </a:solidFill>
          <a:ln/>
        </p:spPr>
      </p:sp>
      <p:sp>
        <p:nvSpPr>
          <p:cNvPr id="16" name="Shape 14"/>
          <p:cNvSpPr/>
          <p:nvPr/>
        </p:nvSpPr>
        <p:spPr>
          <a:xfrm>
            <a:off x="7070229" y="5569387"/>
            <a:ext cx="489942" cy="489942"/>
          </a:xfrm>
          <a:prstGeom prst="roundRect">
            <a:avLst>
              <a:gd name="adj" fmla="val 18667"/>
            </a:avLst>
          </a:prstGeom>
          <a:solidFill>
            <a:srgbClr val="E0D7F4"/>
          </a:solidFill>
          <a:ln w="7620">
            <a:solidFill>
              <a:srgbClr val="C6BDDA"/>
            </a:solidFill>
            <a:prstDash val="solid"/>
          </a:ln>
        </p:spPr>
      </p:sp>
      <p:sp>
        <p:nvSpPr>
          <p:cNvPr id="17" name="Text 15"/>
          <p:cNvSpPr/>
          <p:nvPr/>
        </p:nvSpPr>
        <p:spPr>
          <a:xfrm>
            <a:off x="7135535" y="5589746"/>
            <a:ext cx="359212" cy="449104"/>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etrona Bold" pitchFamily="34" charset="0"/>
                <a:ea typeface="Petrona Bold" pitchFamily="34" charset="-122"/>
                <a:cs typeface="Petrona Bold" pitchFamily="34" charset="-120"/>
              </a:rPr>
              <a:t>3</a:t>
            </a:r>
            <a:endParaRPr lang="en-US" sz="2800" dirty="0"/>
          </a:p>
        </p:txBody>
      </p:sp>
      <p:sp>
        <p:nvSpPr>
          <p:cNvPr id="18" name="Text 16"/>
          <p:cNvSpPr/>
          <p:nvPr/>
        </p:nvSpPr>
        <p:spPr>
          <a:xfrm>
            <a:off x="1496258" y="5644158"/>
            <a:ext cx="4730234" cy="374213"/>
          </a:xfrm>
          <a:prstGeom prst="rect">
            <a:avLst/>
          </a:prstGeom>
          <a:noFill/>
          <a:ln/>
        </p:spPr>
        <p:txBody>
          <a:bodyPr wrap="none" lIns="0" tIns="0" rIns="0" bIns="0" rtlCol="0" anchor="t"/>
          <a:lstStyle/>
          <a:p>
            <a:pPr marL="0" indent="0" algn="r">
              <a:lnSpc>
                <a:spcPts val="2900"/>
              </a:lnSpc>
              <a:buNone/>
            </a:pPr>
            <a:r>
              <a:rPr lang="en-US" sz="2350" b="1" dirty="0">
                <a:solidFill>
                  <a:srgbClr val="272525"/>
                </a:solidFill>
                <a:latin typeface="Petrona Bold" pitchFamily="34" charset="0"/>
                <a:ea typeface="Petrona Bold" pitchFamily="34" charset="-122"/>
                <a:cs typeface="Petrona Bold" pitchFamily="34" charset="-120"/>
              </a:rPr>
              <a:t>Stochastic Gradient Descent (SGD)</a:t>
            </a:r>
            <a:endParaRPr lang="en-US" sz="2350" dirty="0"/>
          </a:p>
        </p:txBody>
      </p:sp>
      <p:sp>
        <p:nvSpPr>
          <p:cNvPr id="19" name="Text 17"/>
          <p:cNvSpPr/>
          <p:nvPr/>
        </p:nvSpPr>
        <p:spPr>
          <a:xfrm>
            <a:off x="762119" y="6148983"/>
            <a:ext cx="5464373" cy="1393508"/>
          </a:xfrm>
          <a:prstGeom prst="rect">
            <a:avLst/>
          </a:prstGeom>
          <a:noFill/>
          <a:ln/>
        </p:spPr>
        <p:txBody>
          <a:bodyPr wrap="square" lIns="0" tIns="0" rIns="0" bIns="0" rtlCol="0" anchor="t"/>
          <a:lstStyle/>
          <a:p>
            <a:pPr marL="0" indent="0" algn="r">
              <a:lnSpc>
                <a:spcPts val="2700"/>
              </a:lnSpc>
              <a:buNone/>
            </a:pPr>
            <a:r>
              <a:rPr lang="en-US" sz="1700" dirty="0">
                <a:solidFill>
                  <a:srgbClr val="272525"/>
                </a:solidFill>
                <a:latin typeface="Inter" pitchFamily="34" charset="0"/>
                <a:ea typeface="Inter" pitchFamily="34" charset="-122"/>
                <a:cs typeface="Inter" pitchFamily="34" charset="-120"/>
              </a:rPr>
              <a:t>Instead of calculating the gradient over the entire dataset, SGD computes it for a single randomly chosen training example at each step. This makes training faster, especially for large datasets.</a:t>
            </a:r>
            <a:endParaRPr lang="en-US" sz="1700" dirty="0"/>
          </a:p>
        </p:txBody>
      </p:sp>
      <p:sp>
        <p:nvSpPr>
          <p:cNvPr id="20" name="Rectangle 19"/>
          <p:cNvSpPr/>
          <p:nvPr/>
        </p:nvSpPr>
        <p:spPr>
          <a:xfrm>
            <a:off x="12650875" y="7666892"/>
            <a:ext cx="1879041" cy="5559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396835" y="311825"/>
            <a:ext cx="5557123" cy="389930"/>
          </a:xfrm>
          <a:prstGeom prst="rect">
            <a:avLst/>
          </a:prstGeom>
          <a:noFill/>
          <a:ln/>
        </p:spPr>
        <p:txBody>
          <a:bodyPr wrap="none" lIns="0" tIns="0" rIns="0" bIns="0" rtlCol="0" anchor="t"/>
          <a:lstStyle/>
          <a:p>
            <a:pPr marL="0" indent="0" algn="l">
              <a:lnSpc>
                <a:spcPts val="3050"/>
              </a:lnSpc>
              <a:buNone/>
            </a:pPr>
            <a:r>
              <a:rPr lang="en-US" sz="2450" b="1" dirty="0">
                <a:solidFill>
                  <a:srgbClr val="F95F88"/>
                </a:solidFill>
                <a:latin typeface="Petrona Bold" pitchFamily="34" charset="0"/>
                <a:ea typeface="Petrona Bold" pitchFamily="34" charset="-122"/>
                <a:cs typeface="Petrona Bold" pitchFamily="34" charset="-120"/>
              </a:rPr>
              <a:t>Backpropagation: The Learning Engine</a:t>
            </a:r>
            <a:endParaRPr lang="en-US" sz="2450" dirty="0"/>
          </a:p>
        </p:txBody>
      </p:sp>
      <p:sp>
        <p:nvSpPr>
          <p:cNvPr id="3" name="Text 1"/>
          <p:cNvSpPr/>
          <p:nvPr/>
        </p:nvSpPr>
        <p:spPr>
          <a:xfrm>
            <a:off x="396835" y="928568"/>
            <a:ext cx="13836729" cy="181451"/>
          </a:xfrm>
          <a:prstGeom prst="rect">
            <a:avLst/>
          </a:prstGeom>
          <a:noFill/>
          <a:ln/>
        </p:spPr>
        <p:txBody>
          <a:bodyPr wrap="non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Backpropagation is the core algorithm for training neural networks. It efficiently calculates the gradients of the loss function with respect to all the weights in the network, allowing for their adjustment.</a:t>
            </a:r>
            <a:endParaRPr lang="en-US" sz="850" dirty="0"/>
          </a:p>
        </p:txBody>
      </p:sp>
      <p:sp>
        <p:nvSpPr>
          <p:cNvPr id="4" name="Text 2"/>
          <p:cNvSpPr/>
          <p:nvPr/>
        </p:nvSpPr>
        <p:spPr>
          <a:xfrm>
            <a:off x="396835" y="1350883"/>
            <a:ext cx="1559362" cy="194905"/>
          </a:xfrm>
          <a:prstGeom prst="rect">
            <a:avLst/>
          </a:prstGeom>
          <a:noFill/>
          <a:ln/>
        </p:spPr>
        <p:txBody>
          <a:bodyPr wrap="none" lIns="0" tIns="0" rIns="0" bIns="0" rtlCol="0" anchor="t"/>
          <a:lstStyle/>
          <a:p>
            <a:pPr marL="0" indent="0" algn="l">
              <a:lnSpc>
                <a:spcPts val="1500"/>
              </a:lnSpc>
              <a:buNone/>
            </a:pPr>
            <a:r>
              <a:rPr lang="en-US" sz="1200" b="1" dirty="0">
                <a:solidFill>
                  <a:srgbClr val="F95F88"/>
                </a:solidFill>
                <a:latin typeface="Petrona Bold" pitchFamily="34" charset="0"/>
                <a:ea typeface="Petrona Bold" pitchFamily="34" charset="-122"/>
                <a:cs typeface="Petrona Bold" pitchFamily="34" charset="-120"/>
              </a:rPr>
              <a:t>Error Calculation</a:t>
            </a:r>
            <a:endParaRPr lang="en-US" sz="1200" dirty="0"/>
          </a:p>
        </p:txBody>
      </p:sp>
      <p:sp>
        <p:nvSpPr>
          <p:cNvPr id="5" name="Text 3"/>
          <p:cNvSpPr/>
          <p:nvPr/>
        </p:nvSpPr>
        <p:spPr>
          <a:xfrm>
            <a:off x="396835" y="1659136"/>
            <a:ext cx="6780014" cy="181451"/>
          </a:xfrm>
          <a:prstGeom prst="rect">
            <a:avLst/>
          </a:prstGeom>
          <a:noFill/>
          <a:ln/>
        </p:spPr>
        <p:txBody>
          <a:bodyPr wrap="non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After forward propagation, the loss function calculates the error between the network's output and the true labels.</a:t>
            </a:r>
            <a:endParaRPr lang="en-US" sz="850" dirty="0"/>
          </a:p>
        </p:txBody>
      </p:sp>
      <p:pic>
        <p:nvPicPr>
          <p:cNvPr id="6" name="Image 0" descr="preencoded.png"/>
          <p:cNvPicPr>
            <a:picLocks noChangeAspect="1"/>
          </p:cNvPicPr>
          <p:nvPr/>
        </p:nvPicPr>
        <p:blipFill>
          <a:blip r:embed="rId3"/>
          <a:stretch>
            <a:fillRect/>
          </a:stretch>
        </p:blipFill>
        <p:spPr>
          <a:xfrm>
            <a:off x="7461170" y="1365052"/>
            <a:ext cx="7169229" cy="6780014"/>
          </a:xfrm>
          <a:prstGeom prst="rect">
            <a:avLst/>
          </a:prstGeom>
        </p:spPr>
      </p:pic>
      <p:sp>
        <p:nvSpPr>
          <p:cNvPr id="7" name="Text 4"/>
          <p:cNvSpPr/>
          <p:nvPr/>
        </p:nvSpPr>
        <p:spPr>
          <a:xfrm>
            <a:off x="396835" y="8513445"/>
            <a:ext cx="1615202" cy="194905"/>
          </a:xfrm>
          <a:prstGeom prst="rect">
            <a:avLst/>
          </a:prstGeom>
          <a:noFill/>
          <a:ln/>
        </p:spPr>
        <p:txBody>
          <a:bodyPr wrap="none" lIns="0" tIns="0" rIns="0" bIns="0" rtlCol="0" anchor="t"/>
          <a:lstStyle/>
          <a:p>
            <a:pPr marL="0" indent="0" algn="l">
              <a:lnSpc>
                <a:spcPts val="1500"/>
              </a:lnSpc>
              <a:buNone/>
            </a:pPr>
            <a:r>
              <a:rPr lang="en-US" sz="1200" b="1" dirty="0">
                <a:solidFill>
                  <a:srgbClr val="F95F88"/>
                </a:solidFill>
                <a:latin typeface="Petrona Bold" pitchFamily="34" charset="0"/>
                <a:ea typeface="Petrona Bold" pitchFamily="34" charset="-122"/>
                <a:cs typeface="Petrona Bold" pitchFamily="34" charset="-120"/>
              </a:rPr>
              <a:t>Gradient Computation</a:t>
            </a:r>
            <a:endParaRPr lang="en-US" sz="1200" dirty="0"/>
          </a:p>
        </p:txBody>
      </p:sp>
      <p:sp>
        <p:nvSpPr>
          <p:cNvPr id="8" name="Text 5"/>
          <p:cNvSpPr/>
          <p:nvPr/>
        </p:nvSpPr>
        <p:spPr>
          <a:xfrm>
            <a:off x="396835" y="8821698"/>
            <a:ext cx="6780014" cy="362903"/>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The error is propagated backward through the network, using the chain rule of calculus to compute how much each weight contributed to the overall error.</a:t>
            </a:r>
            <a:endParaRPr lang="en-US" sz="850" dirty="0"/>
          </a:p>
        </p:txBody>
      </p:sp>
      <p:pic>
        <p:nvPicPr>
          <p:cNvPr id="9" name="Image 1" descr="preencoded.png"/>
          <p:cNvPicPr>
            <a:picLocks noChangeAspect="1"/>
          </p:cNvPicPr>
          <p:nvPr/>
        </p:nvPicPr>
        <p:blipFill>
          <a:blip r:embed="rId4"/>
          <a:stretch>
            <a:fillRect/>
          </a:stretch>
        </p:blipFill>
        <p:spPr>
          <a:xfrm>
            <a:off x="7461171" y="8527613"/>
            <a:ext cx="6780014" cy="6780014"/>
          </a:xfrm>
          <a:prstGeom prst="rect">
            <a:avLst/>
          </a:prstGeom>
        </p:spPr>
      </p:pic>
      <p:sp>
        <p:nvSpPr>
          <p:cNvPr id="10" name="Text 6"/>
          <p:cNvSpPr/>
          <p:nvPr/>
        </p:nvSpPr>
        <p:spPr>
          <a:xfrm>
            <a:off x="396835" y="15676007"/>
            <a:ext cx="1559362" cy="194905"/>
          </a:xfrm>
          <a:prstGeom prst="rect">
            <a:avLst/>
          </a:prstGeom>
          <a:noFill/>
          <a:ln/>
        </p:spPr>
        <p:txBody>
          <a:bodyPr wrap="none" lIns="0" tIns="0" rIns="0" bIns="0" rtlCol="0" anchor="t"/>
          <a:lstStyle/>
          <a:p>
            <a:pPr marL="0" indent="0" algn="l">
              <a:lnSpc>
                <a:spcPts val="1500"/>
              </a:lnSpc>
              <a:buNone/>
            </a:pPr>
            <a:r>
              <a:rPr lang="en-US" sz="1200" b="1" dirty="0">
                <a:solidFill>
                  <a:srgbClr val="F95F88"/>
                </a:solidFill>
                <a:latin typeface="Petrona Bold" pitchFamily="34" charset="0"/>
                <a:ea typeface="Petrona Bold" pitchFamily="34" charset="-122"/>
                <a:cs typeface="Petrona Bold" pitchFamily="34" charset="-120"/>
              </a:rPr>
              <a:t>Weight Update</a:t>
            </a:r>
            <a:endParaRPr lang="en-US" sz="1200" dirty="0"/>
          </a:p>
        </p:txBody>
      </p:sp>
      <p:sp>
        <p:nvSpPr>
          <p:cNvPr id="11" name="Text 7"/>
          <p:cNvSpPr/>
          <p:nvPr/>
        </p:nvSpPr>
        <p:spPr>
          <a:xfrm>
            <a:off x="396835" y="15984260"/>
            <a:ext cx="6780014" cy="362903"/>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These gradients are then used by an optimization algorithm (like Gradient Descent) to update the weights and biases, bringing the network's predictions closer to the true values.</a:t>
            </a:r>
            <a:endParaRPr lang="en-US" sz="850" dirty="0"/>
          </a:p>
        </p:txBody>
      </p:sp>
      <p:pic>
        <p:nvPicPr>
          <p:cNvPr id="12" name="Image 2" descr="preencoded.png"/>
          <p:cNvPicPr>
            <a:picLocks noChangeAspect="1"/>
          </p:cNvPicPr>
          <p:nvPr/>
        </p:nvPicPr>
        <p:blipFill>
          <a:blip r:embed="rId5"/>
          <a:stretch>
            <a:fillRect/>
          </a:stretch>
        </p:blipFill>
        <p:spPr>
          <a:xfrm>
            <a:off x="7461171" y="15690175"/>
            <a:ext cx="6780014" cy="6780014"/>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TotalTime>
  <Words>1121</Words>
  <Application>Microsoft Office PowerPoint</Application>
  <PresentationFormat>Custom</PresentationFormat>
  <Paragraphs>85</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Petrona Bold</vt:lpstr>
      <vt:lpstr>Calibri</vt:lpstr>
      <vt:lpstr>Calibri Light</vt:lpstr>
      <vt:lpstr>Inter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Rajeeve Dharmaraj</dc:creator>
  <cp:lastModifiedBy>Rajeeve Dharmaraj</cp:lastModifiedBy>
  <cp:revision>11</cp:revision>
  <dcterms:created xsi:type="dcterms:W3CDTF">2025-07-27T18:58:23Z</dcterms:created>
  <dcterms:modified xsi:type="dcterms:W3CDTF">2025-07-27T20:10:32Z</dcterms:modified>
</cp:coreProperties>
</file>